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8" r:id="rId40"/>
    <p:sldId id="295" r:id="rId41"/>
    <p:sldId id="296" r:id="rId42"/>
    <p:sldId id="297" r:id="rId43"/>
    <p:sldId id="299" r:id="rId44"/>
    <p:sldId id="300" r:id="rId45"/>
    <p:sldId id="301" r:id="rId46"/>
    <p:sldId id="302" r:id="rId47"/>
    <p:sldId id="303" r:id="rId48"/>
    <p:sldId id="304" r:id="rId49"/>
    <p:sldId id="305" r:id="rId50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95C9"/>
    <a:srgbClr val="7FB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2872" y="13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6D88DC1-EB06-405B-9DEA-0425E9557BF8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38863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3507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3507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7B67F6F-13F4-4F6E-A7CA-CACC718302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243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5 species, and 4 different amounts of fertilizer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67F6F-13F4-4F6E-A7CA-CACC718302E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191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Strike out the interaction terms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67F6F-13F4-4F6E-A7CA-CACC718302E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234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product of the design matrix and the vector of parameters plus a vector of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67F6F-13F4-4F6E-A7CA-CACC718302E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661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Steffie</a:t>
            </a:r>
            <a:r>
              <a:rPr lang="en-GB" dirty="0"/>
              <a:t> is a mathematician…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67F6F-13F4-4F6E-A7CA-CACC718302E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993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Matrix capital A, individual values or elements, small a, indexed by row nr col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67F6F-13F4-4F6E-A7CA-CACC718302E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192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Diagonal: in the index, n row = n col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67F6F-13F4-4F6E-A7CA-CACC718302E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667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square matrices: first row becomes first column, second row becomes second column, etc.</a:t>
            </a:r>
          </a:p>
          <a:p>
            <a:r>
              <a:rPr lang="en-GB" dirty="0"/>
              <a:t>In non-square matrices, the same: first row becomes first column, etc -&gt; this changes the dimensionality of the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67F6F-13F4-4F6E-A7CA-CACC718302E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089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||a||= </a:t>
            </a:r>
            <a:r>
              <a:rPr lang="en-US" dirty="0"/>
              <a:t>"the norm of vector a" or "the magnitude of vector a“ or "the absolute value of vector a" or "the modulus of vector a"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67F6F-13F4-4F6E-A7CA-CACC718302E6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982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Also, hopefully if you see something like this in a statistical test that you need to read at some point, you can actually understand what this all entails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67F6F-13F4-4F6E-A7CA-CACC718302E6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803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9B16E-FA03-A9CA-82BA-02129CE4F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AA1F00-3BF6-B205-FD08-B053DD72AE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55D63-5EBD-1DF3-1D0A-204D7692F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2BE4D-D7D2-49AB-B26F-12E1533FBE6A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0AFB2-7477-981A-8A01-A2F16158C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18DF3-3368-E795-84B9-13BE1A8CE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7818-1D09-4B31-9ED2-F8618F6AC8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721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7B4E-9779-691F-F830-C1CC1D8BC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44DEEA-1DD5-04F5-9755-3BA9EAF6E4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D6DEBE-BF72-CBA1-9E27-FB7472394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2BE4D-D7D2-49AB-B26F-12E1533FBE6A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84EEE-8115-1376-1271-CE67BDE1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663E6-D454-0275-94E0-48EF1E66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7818-1D09-4B31-9ED2-F8618F6AC8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26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9FB8BB-6049-D337-B8BB-A59CCAAE3B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55BF0A-13AA-7A81-4D56-D610533A1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BDE7C-D0D6-11BF-DFC9-667CE0C99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2BE4D-D7D2-49AB-B26F-12E1533FBE6A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D8B79-79D0-EC87-B646-04CC1A4D0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E67D4-B35C-A1C8-EE96-74539B258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7818-1D09-4B31-9ED2-F8618F6AC8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354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25664-E938-F662-7006-DBAB21201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DEB4A-F130-6EE0-C5C1-5C88B3843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7B315-3CF9-10B7-9794-225837B11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2BE4D-D7D2-49AB-B26F-12E1533FBE6A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B44F7-B511-91A3-6994-D0CCFAD29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62841-E427-211A-B48C-ACE41887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7818-1D09-4B31-9ED2-F8618F6AC8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76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4C525-3752-47B8-B83D-3AC11B84D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7FCAB-C10A-4CE1-5929-BB4DAE1C6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F683D-75A9-47BE-0B84-AB34AD402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2BE4D-D7D2-49AB-B26F-12E1533FBE6A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98080-1E09-37BB-BC36-F27DCD2D7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A6AD9-E9FA-C04E-B7EE-5AAE640EA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7818-1D09-4B31-9ED2-F8618F6AC8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772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9A8FC-B853-37BA-B636-1DA09A45F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418A5-D8A7-8ECA-5ACF-33C02EB3AB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7B294F-6C89-D03D-F711-8C1ED2E50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6FE34-D044-8708-857B-344F20AE5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2BE4D-D7D2-49AB-B26F-12E1533FBE6A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A0D399-1C01-9BB3-05BA-F9197B553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8A3CF7-52E6-AA78-01DA-7B107C6D2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7818-1D09-4B31-9ED2-F8618F6AC8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562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081E2-F56C-6756-6BAC-51142077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52373B-55B2-A94B-F8AE-155E06425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39F60-289D-A0AC-C2E0-D5D35DED3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1B21F7-B8B7-873E-F862-1B8A716398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BD09C-ADA2-B513-69DE-EEA7B6D5E6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42FC89-E5ED-5B4C-E52C-0037EC726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2BE4D-D7D2-49AB-B26F-12E1533FBE6A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5BE27A-E29E-3E44-9EDB-7D96F0882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E27A6E-8F5C-43D3-DCC1-437CCB4B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7818-1D09-4B31-9ED2-F8618F6AC8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906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B1DB9-385D-2809-19D1-FE2ED8636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77770C-8D39-267D-9A21-531A44BE9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2BE4D-D7D2-49AB-B26F-12E1533FBE6A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54790B-DD53-CD81-69AF-8CFFCEE0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1A4DB-EB36-5250-B16C-95E10AF7F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7818-1D09-4B31-9ED2-F8618F6AC8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3457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45B93D-2E45-AF16-D24B-8FB1C971E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2BE4D-D7D2-49AB-B26F-12E1533FBE6A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B9BF44-D8BE-EA98-0EE2-ADA04619D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93169-CFD4-FCD4-F210-6498A992F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7818-1D09-4B31-9ED2-F8618F6AC8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9886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5BD9-5AF1-3F6F-B533-326A70317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36A43-BC83-63AA-5574-8C701ED89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C390D-A8FA-77A3-0BC3-0D021CAC0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C046AC-4812-8D83-2426-141FEB489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2BE4D-D7D2-49AB-B26F-12E1533FBE6A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57D0F8-EF1A-8A7B-95A8-954B21351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8943A-CFAA-6223-26AC-458E21E13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7818-1D09-4B31-9ED2-F8618F6AC8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795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0A16-28D1-77EE-5914-D7C2CE051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BD0EDF-F50D-5508-5C6C-735947F70D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3527E1-FB53-D0F8-3B48-998BA1DD6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51E97-F114-880F-BD1D-6676A299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2BE4D-D7D2-49AB-B26F-12E1533FBE6A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7911B-D221-6612-57B9-AB8F6E25A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E6CFD-021A-AB29-5954-9160F99D4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37818-1D09-4B31-9ED2-F8618F6AC8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174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5F296C-B7EF-24F3-9AF0-00252071C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3F46E-427D-9AB4-84D0-31ED5F0FE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A2ECB-D663-CE81-4023-780FCA52D7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22BE4D-D7D2-49AB-B26F-12E1533FBE6A}" type="datetimeFigureOut">
              <a:rPr lang="en-GB" smtClean="0"/>
              <a:t>08/04/2024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A2AED-F03B-A0DF-6A55-7C2744A98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6FAC5-64A7-5298-F32A-42017309C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237818-1D09-4B31-9ED2-F8618F6AC84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984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43EFA5-2C21-C760-9BE4-AF37B8367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5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9F00-3925-0EB9-81A3-2C8DAD20E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FF423-D54F-026F-DEF0-A783C1A4E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59B34-3CFA-6C78-A8E3-D21259BCC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543F6C-A95B-FF4C-38D6-61814335DF79}"/>
              </a:ext>
            </a:extLst>
          </p:cNvPr>
          <p:cNvSpPr txBox="1"/>
          <p:nvPr/>
        </p:nvSpPr>
        <p:spPr>
          <a:xfrm>
            <a:off x="1213252" y="5968133"/>
            <a:ext cx="10013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Research question:</a:t>
            </a:r>
          </a:p>
          <a:p>
            <a:r>
              <a:rPr lang="en-GB" dirty="0">
                <a:solidFill>
                  <a:srgbClr val="C00000"/>
                </a:solidFill>
              </a:rPr>
              <a:t>“Do the 3 species have different mean weights, after controlling for the potential effect of gut-size?”</a:t>
            </a:r>
          </a:p>
        </p:txBody>
      </p:sp>
    </p:spTree>
    <p:extLst>
      <p:ext uri="{BB962C8B-B14F-4D97-AF65-F5344CB8AC3E}">
        <p14:creationId xmlns:p14="http://schemas.microsoft.com/office/powerpoint/2010/main" val="388142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4D2E4-B49F-C870-28F5-F94D765C9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51252-519B-4211-86CB-65D2F1327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B03AC-D60F-1169-ADBC-562D38993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0EB4B2-6041-D301-21A5-CE1249E4EC63}"/>
              </a:ext>
            </a:extLst>
          </p:cNvPr>
          <p:cNvCxnSpPr>
            <a:cxnSpLocks/>
          </p:cNvCxnSpPr>
          <p:nvPr/>
        </p:nvCxnSpPr>
        <p:spPr>
          <a:xfrm>
            <a:off x="5593452" y="4121491"/>
            <a:ext cx="0" cy="7270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89ECFF7-18E0-2D0B-6FCD-D4FAD11429E3}"/>
              </a:ext>
            </a:extLst>
          </p:cNvPr>
          <p:cNvSpPr txBox="1"/>
          <p:nvPr/>
        </p:nvSpPr>
        <p:spPr>
          <a:xfrm>
            <a:off x="4295451" y="4893155"/>
            <a:ext cx="75828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C00000"/>
                </a:solidFill>
              </a:rPr>
              <a:t>intercept= mean weight of species L at gut-size= 0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C00000"/>
                </a:solidFill>
              </a:rPr>
              <a:t>Multiple comparisons to same reference (inflated risk of Type I error):</a:t>
            </a:r>
          </a:p>
          <a:p>
            <a:r>
              <a:rPr lang="en-GB" dirty="0">
                <a:solidFill>
                  <a:srgbClr val="C00000"/>
                </a:solidFill>
              </a:rPr>
              <a:t>       1. Δ mean weight species L vs. species N at gut-size= 0</a:t>
            </a:r>
          </a:p>
          <a:p>
            <a:r>
              <a:rPr lang="en-GB" dirty="0">
                <a:solidFill>
                  <a:srgbClr val="C00000"/>
                </a:solidFill>
              </a:rPr>
              <a:t>       2. Δ mean weight species L vs. species </a:t>
            </a:r>
            <a:r>
              <a:rPr lang="en-GB" dirty="0" err="1">
                <a:solidFill>
                  <a:srgbClr val="C00000"/>
                </a:solidFill>
              </a:rPr>
              <a:t>Oc</a:t>
            </a:r>
            <a:r>
              <a:rPr lang="en-GB" dirty="0">
                <a:solidFill>
                  <a:srgbClr val="C00000"/>
                </a:solidFill>
              </a:rPr>
              <a:t> gut-size= 0</a:t>
            </a:r>
          </a:p>
          <a:p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1FC59-5FC8-E8F1-45A7-D2E10908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FA25C-551A-6247-9CB3-72245B710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6E9CD-8557-B492-9811-BEF98393E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93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1247C-538B-BF35-8BDE-66E23C740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84926-3AB8-BD8D-78B5-E774EC504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4FD268-54F6-7D67-81BC-B2149C540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AD838A-4991-B799-C84D-591EEB0093F2}"/>
              </a:ext>
            </a:extLst>
          </p:cNvPr>
          <p:cNvSpPr/>
          <p:nvPr/>
        </p:nvSpPr>
        <p:spPr>
          <a:xfrm>
            <a:off x="5192751" y="970628"/>
            <a:ext cx="4098446" cy="34791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7D3C23-F05D-97AF-8851-7E272ECC1D39}"/>
              </a:ext>
            </a:extLst>
          </p:cNvPr>
          <p:cNvCxnSpPr>
            <a:cxnSpLocks/>
          </p:cNvCxnSpPr>
          <p:nvPr/>
        </p:nvCxnSpPr>
        <p:spPr>
          <a:xfrm>
            <a:off x="8532913" y="1690520"/>
            <a:ext cx="177973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2C3CC2-04D7-B856-2035-9DEC2BFAD52F}"/>
              </a:ext>
            </a:extLst>
          </p:cNvPr>
          <p:cNvCxnSpPr>
            <a:cxnSpLocks/>
          </p:cNvCxnSpPr>
          <p:nvPr/>
        </p:nvCxnSpPr>
        <p:spPr>
          <a:xfrm>
            <a:off x="9344722" y="1825625"/>
            <a:ext cx="0" cy="58749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E158A85-1E55-DDBC-7E13-611D11EB2AA0}"/>
              </a:ext>
            </a:extLst>
          </p:cNvPr>
          <p:cNvSpPr txBox="1"/>
          <p:nvPr/>
        </p:nvSpPr>
        <p:spPr>
          <a:xfrm>
            <a:off x="8292047" y="2390829"/>
            <a:ext cx="2123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Slopes are similar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CBE284-2D4E-C291-92E4-CDB84769BC20}"/>
              </a:ext>
            </a:extLst>
          </p:cNvPr>
          <p:cNvCxnSpPr>
            <a:cxnSpLocks/>
          </p:cNvCxnSpPr>
          <p:nvPr/>
        </p:nvCxnSpPr>
        <p:spPr>
          <a:xfrm>
            <a:off x="9344722" y="2760161"/>
            <a:ext cx="0" cy="58749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6B6AD87-AD08-A2BE-BF6E-04BACCE1A9F2}"/>
              </a:ext>
            </a:extLst>
          </p:cNvPr>
          <p:cNvSpPr txBox="1"/>
          <p:nvPr/>
        </p:nvSpPr>
        <p:spPr>
          <a:xfrm>
            <a:off x="8292047" y="3325365"/>
            <a:ext cx="3314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Seems reasonable, but let’s fit a model to formally test this</a:t>
            </a:r>
          </a:p>
        </p:txBody>
      </p:sp>
    </p:spTree>
    <p:extLst>
      <p:ext uri="{BB962C8B-B14F-4D97-AF65-F5344CB8AC3E}">
        <p14:creationId xmlns:p14="http://schemas.microsoft.com/office/powerpoint/2010/main" val="247992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E2CAC-0FB5-DAAD-0DF3-55BBDA43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030D0-E8CF-9A16-5A63-8E480AFF8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42735-B4D0-D7B6-5CAE-5A7ECE615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69FA013-6201-1E8F-E789-B65129049B02}"/>
              </a:ext>
            </a:extLst>
          </p:cNvPr>
          <p:cNvSpPr/>
          <p:nvPr/>
        </p:nvSpPr>
        <p:spPr>
          <a:xfrm>
            <a:off x="5767411" y="1137422"/>
            <a:ext cx="249788" cy="2497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7F4E24-2466-1FE1-61BB-3D5224E5E388}"/>
              </a:ext>
            </a:extLst>
          </p:cNvPr>
          <p:cNvCxnSpPr>
            <a:cxnSpLocks/>
          </p:cNvCxnSpPr>
          <p:nvPr/>
        </p:nvCxnSpPr>
        <p:spPr>
          <a:xfrm flipV="1">
            <a:off x="9848757" y="3327524"/>
            <a:ext cx="0" cy="100361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8658A93-3FEC-E33F-4A85-D2EB9CB476AB}"/>
              </a:ext>
            </a:extLst>
          </p:cNvPr>
          <p:cNvSpPr txBox="1"/>
          <p:nvPr/>
        </p:nvSpPr>
        <p:spPr>
          <a:xfrm>
            <a:off x="9893371" y="3638210"/>
            <a:ext cx="1806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Read bottom-up</a:t>
            </a:r>
          </a:p>
        </p:txBody>
      </p:sp>
    </p:spTree>
    <p:extLst>
      <p:ext uri="{BB962C8B-B14F-4D97-AF65-F5344CB8AC3E}">
        <p14:creationId xmlns:p14="http://schemas.microsoft.com/office/powerpoint/2010/main" val="412225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7303F-9D3D-4567-0E57-926764C9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B1AEB-BF5C-AA50-D3C5-34C69B4C5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D8037-6536-328C-2DE4-F82C0A84E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47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2B60-23FB-63B3-92C9-7B5515B12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A1705-21CC-2BB5-1B5B-C8F5D4661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E2E1AC-DAAF-A0EB-AE0C-0A25FD907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61E59C-1CED-5AFA-220C-D7E33A7A7C96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5075770" y="2878667"/>
            <a:ext cx="0" cy="1544637"/>
          </a:xfrm>
          <a:prstGeom prst="line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529612-C12B-C8DB-A7A9-E762CEF4E5C2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523568" y="1591733"/>
            <a:ext cx="0" cy="2840940"/>
          </a:xfrm>
          <a:prstGeom prst="line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023A276-21AC-8332-B7C3-417DF6DBDBE5}"/>
              </a:ext>
            </a:extLst>
          </p:cNvPr>
          <p:cNvSpPr txBox="1"/>
          <p:nvPr/>
        </p:nvSpPr>
        <p:spPr>
          <a:xfrm>
            <a:off x="4428071" y="4423304"/>
            <a:ext cx="129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At age= 34:</a:t>
            </a:r>
          </a:p>
          <a:p>
            <a:pPr algn="ctr"/>
            <a:r>
              <a:rPr lang="en-GB" dirty="0">
                <a:solidFill>
                  <a:srgbClr val="C00000"/>
                </a:solidFill>
              </a:rPr>
              <a:t>N &gt; A &gt; 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CEB85F-58CC-3BE2-780A-BE71F3D78749}"/>
              </a:ext>
            </a:extLst>
          </p:cNvPr>
          <p:cNvSpPr txBox="1"/>
          <p:nvPr/>
        </p:nvSpPr>
        <p:spPr>
          <a:xfrm>
            <a:off x="5875869" y="4432673"/>
            <a:ext cx="129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At age= 64:</a:t>
            </a:r>
          </a:p>
          <a:p>
            <a:pPr algn="ctr"/>
            <a:r>
              <a:rPr lang="en-GB" dirty="0">
                <a:solidFill>
                  <a:srgbClr val="C00000"/>
                </a:solidFill>
              </a:rPr>
              <a:t>A &gt; N &gt; 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33029C-3CF9-F4FD-11AE-FCD2E214306D}"/>
              </a:ext>
            </a:extLst>
          </p:cNvPr>
          <p:cNvSpPr/>
          <p:nvPr/>
        </p:nvSpPr>
        <p:spPr>
          <a:xfrm>
            <a:off x="1128751" y="5010422"/>
            <a:ext cx="4391516" cy="34791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98C52A-2FB6-FEA6-1236-150DA162A931}"/>
              </a:ext>
            </a:extLst>
          </p:cNvPr>
          <p:cNvCxnSpPr>
            <a:cxnSpLocks/>
          </p:cNvCxnSpPr>
          <p:nvPr/>
        </p:nvCxnSpPr>
        <p:spPr>
          <a:xfrm>
            <a:off x="5037669" y="5405967"/>
            <a:ext cx="1028698" cy="6053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777F56-52EA-124D-7E4D-2ADBF32A4987}"/>
              </a:ext>
            </a:extLst>
          </p:cNvPr>
          <p:cNvSpPr txBox="1"/>
          <p:nvPr/>
        </p:nvSpPr>
        <p:spPr>
          <a:xfrm>
            <a:off x="3437481" y="5942568"/>
            <a:ext cx="604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Can we still assume  homogeneity of the regression slopes?</a:t>
            </a:r>
          </a:p>
        </p:txBody>
      </p:sp>
    </p:spTree>
    <p:extLst>
      <p:ext uri="{BB962C8B-B14F-4D97-AF65-F5344CB8AC3E}">
        <p14:creationId xmlns:p14="http://schemas.microsoft.com/office/powerpoint/2010/main" val="379227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AC813-6503-B673-F589-BAF89C8F2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78425-C512-0066-43B9-20C40D780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530A1-30A5-B626-BF38-65687F721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F4E689-D371-9F00-45F4-458D6A571B13}"/>
              </a:ext>
            </a:extLst>
          </p:cNvPr>
          <p:cNvCxnSpPr>
            <a:cxnSpLocks/>
          </p:cNvCxnSpPr>
          <p:nvPr/>
        </p:nvCxnSpPr>
        <p:spPr>
          <a:xfrm>
            <a:off x="7614059" y="4524440"/>
            <a:ext cx="0" cy="117756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678246E-5BB3-9615-8898-359E952ED22C}"/>
              </a:ext>
            </a:extLst>
          </p:cNvPr>
          <p:cNvSpPr txBox="1"/>
          <p:nvPr/>
        </p:nvSpPr>
        <p:spPr>
          <a:xfrm>
            <a:off x="4634457" y="5718348"/>
            <a:ext cx="595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Comparing means across states alone is not informative!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7BB9DB-6893-4903-487A-3F842B76D87C}"/>
              </a:ext>
            </a:extLst>
          </p:cNvPr>
          <p:cNvSpPr/>
          <p:nvPr/>
        </p:nvSpPr>
        <p:spPr>
          <a:xfrm>
            <a:off x="6958361" y="4136378"/>
            <a:ext cx="1302462" cy="39252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D4389ED-75B8-309E-69DC-24AB96178B29}"/>
              </a:ext>
            </a:extLst>
          </p:cNvPr>
          <p:cNvCxnSpPr>
            <a:cxnSpLocks/>
          </p:cNvCxnSpPr>
          <p:nvPr/>
        </p:nvCxnSpPr>
        <p:spPr>
          <a:xfrm flipV="1">
            <a:off x="704661" y="3429000"/>
            <a:ext cx="0" cy="135055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A860116-603D-C748-AB33-868DF9E73AED}"/>
              </a:ext>
            </a:extLst>
          </p:cNvPr>
          <p:cNvSpPr txBox="1"/>
          <p:nvPr/>
        </p:nvSpPr>
        <p:spPr>
          <a:xfrm rot="16200000">
            <a:off x="-622424" y="3919612"/>
            <a:ext cx="2083048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Read bottom-up</a:t>
            </a:r>
          </a:p>
        </p:txBody>
      </p:sp>
    </p:spTree>
    <p:extLst>
      <p:ext uri="{BB962C8B-B14F-4D97-AF65-F5344CB8AC3E}">
        <p14:creationId xmlns:p14="http://schemas.microsoft.com/office/powerpoint/2010/main" val="183911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07883-FFBF-80D8-CB3E-E96B6CB54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777A2-8125-FFC4-F6A1-DF4CA8BC4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9D5EC-E97C-33DD-A491-070B6698D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8D4D78-D3C6-71D3-2441-389DA7A26D31}"/>
              </a:ext>
            </a:extLst>
          </p:cNvPr>
          <p:cNvCxnSpPr>
            <a:cxnSpLocks/>
          </p:cNvCxnSpPr>
          <p:nvPr/>
        </p:nvCxnSpPr>
        <p:spPr>
          <a:xfrm flipV="1">
            <a:off x="1909089" y="1690688"/>
            <a:ext cx="1467500" cy="5663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37C9BF-2697-78B3-A282-3DC3E8136A4F}"/>
              </a:ext>
            </a:extLst>
          </p:cNvPr>
          <p:cNvSpPr txBox="1"/>
          <p:nvPr/>
        </p:nvSpPr>
        <p:spPr>
          <a:xfrm>
            <a:off x="3340905" y="1506022"/>
            <a:ext cx="496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Mean cholesterol in Arizona at age= 0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F69C41-2587-5296-D601-5CFFD54C42F3}"/>
              </a:ext>
            </a:extLst>
          </p:cNvPr>
          <p:cNvCxnSpPr>
            <a:cxnSpLocks/>
          </p:cNvCxnSpPr>
          <p:nvPr/>
        </p:nvCxnSpPr>
        <p:spPr>
          <a:xfrm>
            <a:off x="1789992" y="2823326"/>
            <a:ext cx="34658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F3C0EB5-99C1-776A-E8F6-48E826E03679}"/>
              </a:ext>
            </a:extLst>
          </p:cNvPr>
          <p:cNvSpPr txBox="1"/>
          <p:nvPr/>
        </p:nvSpPr>
        <p:spPr>
          <a:xfrm>
            <a:off x="2136574" y="2638660"/>
            <a:ext cx="496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Slope in Arizona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A78747-6C4B-BE5A-42B5-A8F0FAA5CF9A}"/>
              </a:ext>
            </a:extLst>
          </p:cNvPr>
          <p:cNvCxnSpPr>
            <a:cxnSpLocks/>
          </p:cNvCxnSpPr>
          <p:nvPr/>
        </p:nvCxnSpPr>
        <p:spPr>
          <a:xfrm>
            <a:off x="2660531" y="3204979"/>
            <a:ext cx="34658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EB89B49-5C3C-1BC1-C1D7-B6107FD3EB69}"/>
              </a:ext>
            </a:extLst>
          </p:cNvPr>
          <p:cNvSpPr txBox="1"/>
          <p:nvPr/>
        </p:nvSpPr>
        <p:spPr>
          <a:xfrm>
            <a:off x="3007113" y="3020313"/>
            <a:ext cx="496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C00000"/>
                </a:solidFill>
              </a:rPr>
              <a:t>Δ</a:t>
            </a:r>
            <a:r>
              <a:rPr lang="en-GB" dirty="0">
                <a:solidFill>
                  <a:srgbClr val="C00000"/>
                </a:solidFill>
              </a:rPr>
              <a:t> mean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1B86362-73D7-DDB7-D0C6-CBB438CB971E}"/>
              </a:ext>
            </a:extLst>
          </p:cNvPr>
          <p:cNvCxnSpPr>
            <a:cxnSpLocks/>
          </p:cNvCxnSpPr>
          <p:nvPr/>
        </p:nvCxnSpPr>
        <p:spPr>
          <a:xfrm>
            <a:off x="2243625" y="4429264"/>
            <a:ext cx="656436" cy="3784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197E94B-92BF-9639-26F1-7BFF4F341132}"/>
              </a:ext>
            </a:extLst>
          </p:cNvPr>
          <p:cNvSpPr txBox="1"/>
          <p:nvPr/>
        </p:nvSpPr>
        <p:spPr>
          <a:xfrm>
            <a:off x="2900061" y="4623090"/>
            <a:ext cx="836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C00000"/>
                </a:solidFill>
              </a:rPr>
              <a:t>Δ </a:t>
            </a:r>
            <a:r>
              <a:rPr lang="en-GB" dirty="0">
                <a:solidFill>
                  <a:srgbClr val="C00000"/>
                </a:solidFill>
              </a:rPr>
              <a:t>slope of age in Nebraska vs. Arizona; so the slope in Nebraska is 5.42 – 2.90= 2.52</a:t>
            </a:r>
          </a:p>
        </p:txBody>
      </p:sp>
    </p:spTree>
    <p:extLst>
      <p:ext uri="{BB962C8B-B14F-4D97-AF65-F5344CB8AC3E}">
        <p14:creationId xmlns:p14="http://schemas.microsoft.com/office/powerpoint/2010/main" val="169260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7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12961-D373-D784-B2A0-62ED81F0F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DC66A-FA79-ACD6-3A17-06A8BF77C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B0BEE3-E9D6-F9F1-CB12-E8F50E4D9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43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3E15B2-C159-85D2-75A6-299ED71E3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20BDBB-7A1E-16EE-4883-4F83A2D9DCAA}"/>
              </a:ext>
            </a:extLst>
          </p:cNvPr>
          <p:cNvCxnSpPr/>
          <p:nvPr/>
        </p:nvCxnSpPr>
        <p:spPr>
          <a:xfrm>
            <a:off x="2730617" y="3020037"/>
            <a:ext cx="37331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ACB0C1-85AB-D515-E4A6-B38D998D17BD}"/>
              </a:ext>
            </a:extLst>
          </p:cNvPr>
          <p:cNvCxnSpPr/>
          <p:nvPr/>
        </p:nvCxnSpPr>
        <p:spPr>
          <a:xfrm>
            <a:off x="4320330" y="3053593"/>
            <a:ext cx="72564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4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2000-8CB9-AC13-A07A-7EE8735F6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DBFAD-4491-BFB9-4DCD-86A3B3375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3E52F-025C-138A-F63A-8108A2783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28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74DD-D7C4-BB2B-9262-A0A2919D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2FC3D-724F-2F9E-833A-C1FB1D2E9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CE1D2-7EF1-8A94-625B-F97BDD73B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7CD33995-ED8B-C800-4734-6311A8A930D2}"/>
              </a:ext>
            </a:extLst>
          </p:cNvPr>
          <p:cNvSpPr/>
          <p:nvPr/>
        </p:nvSpPr>
        <p:spPr>
          <a:xfrm rot="16200000">
            <a:off x="6440777" y="1123873"/>
            <a:ext cx="281013" cy="2065544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247566-823B-8DFA-242D-0F86851682CB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6581284" y="1904628"/>
            <a:ext cx="934638" cy="11151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CE7AC28-CF51-5F93-FC87-62296ABE36F3}"/>
              </a:ext>
            </a:extLst>
          </p:cNvPr>
          <p:cNvSpPr txBox="1"/>
          <p:nvPr/>
        </p:nvSpPr>
        <p:spPr>
          <a:xfrm>
            <a:off x="7515922" y="1719962"/>
            <a:ext cx="386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Think of as columns in a spreadsheet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CB19DD-DEAD-E0DF-8E2F-02C8BA518F5A}"/>
              </a:ext>
            </a:extLst>
          </p:cNvPr>
          <p:cNvSpPr txBox="1"/>
          <p:nvPr/>
        </p:nvSpPr>
        <p:spPr>
          <a:xfrm>
            <a:off x="5120639" y="5080496"/>
            <a:ext cx="74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X</a:t>
            </a:r>
            <a:r>
              <a:rPr lang="en-GB" baseline="30000" dirty="0">
                <a:solidFill>
                  <a:srgbClr val="C00000"/>
                </a:solidFill>
              </a:rPr>
              <a:t>(1)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84F56D-B99D-B5FF-9D2F-1E758F5A609C}"/>
              </a:ext>
            </a:extLst>
          </p:cNvPr>
          <p:cNvSpPr txBox="1"/>
          <p:nvPr/>
        </p:nvSpPr>
        <p:spPr>
          <a:xfrm>
            <a:off x="7284719" y="5080496"/>
            <a:ext cx="74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X</a:t>
            </a:r>
            <a:r>
              <a:rPr lang="en-GB" baseline="30000" dirty="0">
                <a:solidFill>
                  <a:srgbClr val="C00000"/>
                </a:solidFill>
              </a:rPr>
              <a:t>(2)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7FCDEB-F773-33C6-2B2A-64C7682EFAB1}"/>
              </a:ext>
            </a:extLst>
          </p:cNvPr>
          <p:cNvSpPr txBox="1"/>
          <p:nvPr/>
        </p:nvSpPr>
        <p:spPr>
          <a:xfrm>
            <a:off x="3413016" y="5402394"/>
            <a:ext cx="74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X</a:t>
            </a:r>
            <a:r>
              <a:rPr lang="en-GB" baseline="30000" dirty="0">
                <a:solidFill>
                  <a:srgbClr val="C00000"/>
                </a:solidFill>
              </a:rPr>
              <a:t>(1)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E4E22F-1625-66FE-BBA3-24F478AF251C}"/>
              </a:ext>
            </a:extLst>
          </p:cNvPr>
          <p:cNvSpPr txBox="1"/>
          <p:nvPr/>
        </p:nvSpPr>
        <p:spPr>
          <a:xfrm>
            <a:off x="3413016" y="5789678"/>
            <a:ext cx="740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X</a:t>
            </a:r>
            <a:r>
              <a:rPr lang="en-GB" baseline="30000" dirty="0">
                <a:solidFill>
                  <a:srgbClr val="C00000"/>
                </a:solidFill>
              </a:rPr>
              <a:t>(2)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DF5F1C-45CB-AD05-9CE6-73E54B32D8EA}"/>
              </a:ext>
            </a:extLst>
          </p:cNvPr>
          <p:cNvCxnSpPr>
            <a:cxnSpLocks/>
          </p:cNvCxnSpPr>
          <p:nvPr/>
        </p:nvCxnSpPr>
        <p:spPr>
          <a:xfrm>
            <a:off x="3497022" y="5771726"/>
            <a:ext cx="4915458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8CEA07C-B58C-3A03-5804-941376D14047}"/>
              </a:ext>
            </a:extLst>
          </p:cNvPr>
          <p:cNvCxnSpPr>
            <a:cxnSpLocks/>
          </p:cNvCxnSpPr>
          <p:nvPr/>
        </p:nvCxnSpPr>
        <p:spPr>
          <a:xfrm>
            <a:off x="3497022" y="5366565"/>
            <a:ext cx="4915458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7DBF43-D6A5-1C54-F0B4-F9B7AF1A5B8C}"/>
              </a:ext>
            </a:extLst>
          </p:cNvPr>
          <p:cNvCxnSpPr>
            <a:cxnSpLocks/>
          </p:cNvCxnSpPr>
          <p:nvPr/>
        </p:nvCxnSpPr>
        <p:spPr>
          <a:xfrm>
            <a:off x="4304371" y="5265162"/>
            <a:ext cx="0" cy="911801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B0A21D-3ABF-EBC3-8C62-A67B025FBB97}"/>
              </a:ext>
            </a:extLst>
          </p:cNvPr>
          <p:cNvCxnSpPr>
            <a:cxnSpLocks/>
          </p:cNvCxnSpPr>
          <p:nvPr/>
        </p:nvCxnSpPr>
        <p:spPr>
          <a:xfrm>
            <a:off x="6263268" y="5241859"/>
            <a:ext cx="0" cy="911801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F283142-F918-7FE7-720B-1C3FFFA56C18}"/>
              </a:ext>
            </a:extLst>
          </p:cNvPr>
          <p:cNvSpPr/>
          <p:nvPr/>
        </p:nvSpPr>
        <p:spPr>
          <a:xfrm>
            <a:off x="4304370" y="5366490"/>
            <a:ext cx="1958891" cy="3872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0610B2-9623-D253-79CA-93F290A6793A}"/>
              </a:ext>
            </a:extLst>
          </p:cNvPr>
          <p:cNvSpPr/>
          <p:nvPr/>
        </p:nvSpPr>
        <p:spPr>
          <a:xfrm>
            <a:off x="6263261" y="5776640"/>
            <a:ext cx="1958891" cy="3872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1DEC967-23AF-7DC3-E8E8-0926C27DE336}"/>
              </a:ext>
            </a:extLst>
          </p:cNvPr>
          <p:cNvCxnSpPr>
            <a:cxnSpLocks/>
          </p:cNvCxnSpPr>
          <p:nvPr/>
        </p:nvCxnSpPr>
        <p:spPr>
          <a:xfrm>
            <a:off x="8184995" y="6153660"/>
            <a:ext cx="981307" cy="25611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5A2560E-AEAA-A92D-BD9F-A08D266F9E7C}"/>
              </a:ext>
            </a:extLst>
          </p:cNvPr>
          <p:cNvSpPr txBox="1"/>
          <p:nvPr/>
        </p:nvSpPr>
        <p:spPr>
          <a:xfrm>
            <a:off x="9166302" y="6251485"/>
            <a:ext cx="283687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Variance is on the diagonal</a:t>
            </a:r>
          </a:p>
        </p:txBody>
      </p:sp>
    </p:spTree>
    <p:extLst>
      <p:ext uri="{BB962C8B-B14F-4D97-AF65-F5344CB8AC3E}">
        <p14:creationId xmlns:p14="http://schemas.microsoft.com/office/powerpoint/2010/main" val="333027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2" grpId="0"/>
      <p:bldP spid="13" grpId="0"/>
      <p:bldP spid="14" grpId="0"/>
      <p:bldP spid="15" grpId="0"/>
      <p:bldP spid="26" grpId="0" animBg="1"/>
      <p:bldP spid="27" grpId="0" animBg="1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C6481-AEBB-7301-4DE2-EDDA28C3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0014C-4156-E0A8-EB33-6C3FB546A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F94FB-B4BA-C97B-E19E-FE4297B80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2AEFAE-0A19-62C5-AEC6-1B8BE9771694}"/>
              </a:ext>
            </a:extLst>
          </p:cNvPr>
          <p:cNvSpPr txBox="1"/>
          <p:nvPr/>
        </p:nvSpPr>
        <p:spPr>
          <a:xfrm>
            <a:off x="5087923" y="942055"/>
            <a:ext cx="117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Intercept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0A1FF9-3161-AB73-9111-EF1969127749}"/>
              </a:ext>
            </a:extLst>
          </p:cNvPr>
          <p:cNvSpPr txBox="1"/>
          <p:nvPr/>
        </p:nvSpPr>
        <p:spPr>
          <a:xfrm>
            <a:off x="6236637" y="955973"/>
            <a:ext cx="68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Var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49655-7D07-D70C-67DE-283229B70948}"/>
              </a:ext>
            </a:extLst>
          </p:cNvPr>
          <p:cNvSpPr txBox="1"/>
          <p:nvPr/>
        </p:nvSpPr>
        <p:spPr>
          <a:xfrm>
            <a:off x="6894353" y="959922"/>
            <a:ext cx="680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Var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86454C-8380-B1B5-FE53-CCA78625B7FE}"/>
              </a:ext>
            </a:extLst>
          </p:cNvPr>
          <p:cNvCxnSpPr>
            <a:cxnSpLocks/>
          </p:cNvCxnSpPr>
          <p:nvPr/>
        </p:nvCxnSpPr>
        <p:spPr>
          <a:xfrm>
            <a:off x="6158338" y="1066472"/>
            <a:ext cx="0" cy="1966148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42319B-E0BB-E3AC-2786-4EC1B4B4FB11}"/>
              </a:ext>
            </a:extLst>
          </p:cNvPr>
          <p:cNvCxnSpPr>
            <a:cxnSpLocks/>
          </p:cNvCxnSpPr>
          <p:nvPr/>
        </p:nvCxnSpPr>
        <p:spPr>
          <a:xfrm>
            <a:off x="6894353" y="1066472"/>
            <a:ext cx="0" cy="1966148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C90C99-CF97-CEC4-7889-BA8B293057C7}"/>
              </a:ext>
            </a:extLst>
          </p:cNvPr>
          <p:cNvCxnSpPr>
            <a:cxnSpLocks/>
          </p:cNvCxnSpPr>
          <p:nvPr/>
        </p:nvCxnSpPr>
        <p:spPr>
          <a:xfrm>
            <a:off x="5192785" y="1293519"/>
            <a:ext cx="2382474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6DD0E0-BAAC-C6D5-CA89-7053F17C1BB0}"/>
              </a:ext>
            </a:extLst>
          </p:cNvPr>
          <p:cNvSpPr txBox="1"/>
          <p:nvPr/>
        </p:nvSpPr>
        <p:spPr>
          <a:xfrm>
            <a:off x="2739243" y="2570916"/>
            <a:ext cx="273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(pronounced as: “x tilde”)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5BF141-5502-356B-D2F1-A578E3433E1F}"/>
              </a:ext>
            </a:extLst>
          </p:cNvPr>
          <p:cNvCxnSpPr>
            <a:cxnSpLocks/>
          </p:cNvCxnSpPr>
          <p:nvPr/>
        </p:nvCxnSpPr>
        <p:spPr>
          <a:xfrm flipH="1">
            <a:off x="4108338" y="2168554"/>
            <a:ext cx="593691" cy="4023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279336-81F8-FC48-EE83-A10730A8290B}"/>
              </a:ext>
            </a:extLst>
          </p:cNvPr>
          <p:cNvCxnSpPr>
            <a:cxnSpLocks/>
          </p:cNvCxnSpPr>
          <p:nvPr/>
        </p:nvCxnSpPr>
        <p:spPr>
          <a:xfrm>
            <a:off x="7111068" y="5005431"/>
            <a:ext cx="464191" cy="3928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4BEE592-3C26-C7DD-0C88-C71C8001F16F}"/>
              </a:ext>
            </a:extLst>
          </p:cNvPr>
          <p:cNvCxnSpPr>
            <a:cxnSpLocks/>
          </p:cNvCxnSpPr>
          <p:nvPr/>
        </p:nvCxnSpPr>
        <p:spPr>
          <a:xfrm flipH="1">
            <a:off x="4890782" y="5005431"/>
            <a:ext cx="1493240" cy="3928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9641D2A-3D98-A9CA-8C1D-014BC05768FF}"/>
              </a:ext>
            </a:extLst>
          </p:cNvPr>
          <p:cNvSpPr txBox="1"/>
          <p:nvPr/>
        </p:nvSpPr>
        <p:spPr>
          <a:xfrm>
            <a:off x="2739243" y="5672798"/>
            <a:ext cx="407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(also called: the model parameters)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E9D2BD1-2A38-50B6-013D-4477EA224407}"/>
              </a:ext>
            </a:extLst>
          </p:cNvPr>
          <p:cNvCxnSpPr>
            <a:cxnSpLocks/>
          </p:cNvCxnSpPr>
          <p:nvPr/>
        </p:nvCxnSpPr>
        <p:spPr>
          <a:xfrm flipH="1" flipV="1">
            <a:off x="5022376" y="3663499"/>
            <a:ext cx="1073624" cy="9491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1557647-59CC-4428-FB30-4B068D0FF7E7}"/>
              </a:ext>
            </a:extLst>
          </p:cNvPr>
          <p:cNvSpPr/>
          <p:nvPr/>
        </p:nvSpPr>
        <p:spPr>
          <a:xfrm>
            <a:off x="3831807" y="3291237"/>
            <a:ext cx="1739342" cy="34791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FDDC8A-8B40-169E-C960-9A18C518ADAB}"/>
              </a:ext>
            </a:extLst>
          </p:cNvPr>
          <p:cNvSpPr/>
          <p:nvPr/>
        </p:nvSpPr>
        <p:spPr>
          <a:xfrm>
            <a:off x="2665841" y="5398316"/>
            <a:ext cx="3926760" cy="34791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34A9B0-EAE4-E1DA-D3F1-3F782D015091}"/>
              </a:ext>
            </a:extLst>
          </p:cNvPr>
          <p:cNvSpPr/>
          <p:nvPr/>
        </p:nvSpPr>
        <p:spPr>
          <a:xfrm>
            <a:off x="7887133" y="5398315"/>
            <a:ext cx="1943781" cy="34791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47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14" grpId="0"/>
      <p:bldP spid="24" grpId="0"/>
      <p:bldP spid="30" grpId="0" animBg="1"/>
      <p:bldP spid="31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6ABA6-24AF-BB5C-FF1F-20B1847D9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56484-BFF2-1AFD-4B60-8DB910289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BE707-A4A2-1852-6A20-D7825E016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D8F1B1-ECD8-CDD9-ACF8-FBFACC5B23AB}"/>
              </a:ext>
            </a:extLst>
          </p:cNvPr>
          <p:cNvCxnSpPr>
            <a:cxnSpLocks/>
          </p:cNvCxnSpPr>
          <p:nvPr/>
        </p:nvCxnSpPr>
        <p:spPr>
          <a:xfrm>
            <a:off x="6096000" y="5167952"/>
            <a:ext cx="627797" cy="3002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69D317F-3840-6567-40BD-E17B8D2D9015}"/>
              </a:ext>
            </a:extLst>
          </p:cNvPr>
          <p:cNvSpPr txBox="1"/>
          <p:nvPr/>
        </p:nvSpPr>
        <p:spPr>
          <a:xfrm>
            <a:off x="6928513" y="5395415"/>
            <a:ext cx="184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Well…</a:t>
            </a:r>
          </a:p>
        </p:txBody>
      </p:sp>
    </p:spTree>
    <p:extLst>
      <p:ext uri="{BB962C8B-B14F-4D97-AF65-F5344CB8AC3E}">
        <p14:creationId xmlns:p14="http://schemas.microsoft.com/office/powerpoint/2010/main" val="418822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3DDE-7A2E-E957-BD4E-742A7DBB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9A750-1786-1C4F-E720-78A154279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1392E5-FA70-40E4-C75E-7CFB51AEA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084A45-30D0-7A76-FFD8-A359017936C3}"/>
              </a:ext>
            </a:extLst>
          </p:cNvPr>
          <p:cNvCxnSpPr/>
          <p:nvPr/>
        </p:nvCxnSpPr>
        <p:spPr>
          <a:xfrm flipH="1">
            <a:off x="964442" y="1373875"/>
            <a:ext cx="291152" cy="4094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78E45D-EC4A-0A2D-017C-3BD25F105C22}"/>
              </a:ext>
            </a:extLst>
          </p:cNvPr>
          <p:cNvCxnSpPr>
            <a:cxnSpLocks/>
          </p:cNvCxnSpPr>
          <p:nvPr/>
        </p:nvCxnSpPr>
        <p:spPr>
          <a:xfrm>
            <a:off x="1820270" y="1395034"/>
            <a:ext cx="273524" cy="3882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3BECB0-90FF-F8D8-B85E-753B893AF557}"/>
              </a:ext>
            </a:extLst>
          </p:cNvPr>
          <p:cNvSpPr txBox="1"/>
          <p:nvPr/>
        </p:nvSpPr>
        <p:spPr>
          <a:xfrm>
            <a:off x="586854" y="1878842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</a:t>
            </a:r>
            <a:r>
              <a:rPr lang="en-GB" baseline="-25000" dirty="0">
                <a:solidFill>
                  <a:srgbClr val="C00000"/>
                </a:solidFill>
              </a:rPr>
              <a:t> rows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036EE-6AC9-4AA8-4256-319B1BFCC5DB}"/>
              </a:ext>
            </a:extLst>
          </p:cNvPr>
          <p:cNvSpPr txBox="1"/>
          <p:nvPr/>
        </p:nvSpPr>
        <p:spPr>
          <a:xfrm>
            <a:off x="1869743" y="1881959"/>
            <a:ext cx="10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</a:t>
            </a:r>
            <a:r>
              <a:rPr lang="en-GB" baseline="-25000" dirty="0">
                <a:solidFill>
                  <a:srgbClr val="C00000"/>
                </a:solidFill>
              </a:rPr>
              <a:t> columns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594539-A422-46C4-464A-74766F9D3F45}"/>
              </a:ext>
            </a:extLst>
          </p:cNvPr>
          <p:cNvSpPr txBox="1"/>
          <p:nvPr/>
        </p:nvSpPr>
        <p:spPr>
          <a:xfrm>
            <a:off x="3045725" y="4390872"/>
            <a:ext cx="1073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= 3</a:t>
            </a:r>
            <a:endParaRPr lang="en-GB" baseline="-25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92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6A27C-60FC-F36C-004A-E9937C16B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6299C-9908-3743-AEE8-5B45B1E98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3415A-BC29-4F53-3774-13E74BB1A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B5404E-CBAC-485A-9672-5A762631E7E0}"/>
              </a:ext>
            </a:extLst>
          </p:cNvPr>
          <p:cNvSpPr/>
          <p:nvPr/>
        </p:nvSpPr>
        <p:spPr>
          <a:xfrm>
            <a:off x="5504597" y="1304759"/>
            <a:ext cx="332096" cy="33664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0CEBC6-92B6-2B17-156D-70DD5E63BBBB}"/>
              </a:ext>
            </a:extLst>
          </p:cNvPr>
          <p:cNvSpPr/>
          <p:nvPr/>
        </p:nvSpPr>
        <p:spPr>
          <a:xfrm>
            <a:off x="5925781" y="945333"/>
            <a:ext cx="332096" cy="33664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0DB770-CC89-932D-A945-6CB8CC1A8803}"/>
              </a:ext>
            </a:extLst>
          </p:cNvPr>
          <p:cNvSpPr/>
          <p:nvPr/>
        </p:nvSpPr>
        <p:spPr>
          <a:xfrm>
            <a:off x="5504597" y="1657302"/>
            <a:ext cx="332096" cy="336645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BA7DF0-0B8E-E6D4-FC10-7E4965496F7E}"/>
              </a:ext>
            </a:extLst>
          </p:cNvPr>
          <p:cNvSpPr/>
          <p:nvPr/>
        </p:nvSpPr>
        <p:spPr>
          <a:xfrm>
            <a:off x="6339791" y="951597"/>
            <a:ext cx="332096" cy="336645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F92EAB-F013-CC7A-FA13-0D649B1E927E}"/>
              </a:ext>
            </a:extLst>
          </p:cNvPr>
          <p:cNvSpPr/>
          <p:nvPr/>
        </p:nvSpPr>
        <p:spPr>
          <a:xfrm>
            <a:off x="6339791" y="1304759"/>
            <a:ext cx="332096" cy="336645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32A464-3DF1-C371-0357-8C575064719B}"/>
              </a:ext>
            </a:extLst>
          </p:cNvPr>
          <p:cNvSpPr/>
          <p:nvPr/>
        </p:nvSpPr>
        <p:spPr>
          <a:xfrm>
            <a:off x="5925781" y="1659601"/>
            <a:ext cx="332096" cy="336645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203881-4DF6-2189-6FDE-A1FE2998876C}"/>
              </a:ext>
            </a:extLst>
          </p:cNvPr>
          <p:cNvSpPr/>
          <p:nvPr/>
        </p:nvSpPr>
        <p:spPr>
          <a:xfrm>
            <a:off x="5507683" y="941008"/>
            <a:ext cx="332096" cy="33664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BB83A-3267-73C7-4B36-EB6CBC49BC55}"/>
              </a:ext>
            </a:extLst>
          </p:cNvPr>
          <p:cNvSpPr/>
          <p:nvPr/>
        </p:nvSpPr>
        <p:spPr>
          <a:xfrm>
            <a:off x="5925781" y="1304759"/>
            <a:ext cx="332096" cy="33664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9CDE2F-466E-3C02-54FA-7951AC8A534E}"/>
              </a:ext>
            </a:extLst>
          </p:cNvPr>
          <p:cNvSpPr/>
          <p:nvPr/>
        </p:nvSpPr>
        <p:spPr>
          <a:xfrm>
            <a:off x="6344889" y="1655293"/>
            <a:ext cx="332096" cy="33664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0BFABBB-4235-28F9-AB62-CF6695DE41E3}"/>
              </a:ext>
            </a:extLst>
          </p:cNvPr>
          <p:cNvSpPr/>
          <p:nvPr/>
        </p:nvSpPr>
        <p:spPr>
          <a:xfrm rot="2502542">
            <a:off x="5285203" y="1300177"/>
            <a:ext cx="1640012" cy="3080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D44F89-6D0C-FA27-353E-80778AF0A299}"/>
              </a:ext>
            </a:extLst>
          </p:cNvPr>
          <p:cNvSpPr/>
          <p:nvPr/>
        </p:nvSpPr>
        <p:spPr>
          <a:xfrm rot="2502542">
            <a:off x="5280453" y="5390301"/>
            <a:ext cx="1640012" cy="30803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390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B0DF2-0ECC-EF1E-CA42-CAF219898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B5B89-16F7-3C61-708C-1437BFC54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CF710-C3F1-C8B9-290B-B69A34A0D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ECFAB82A-FAB2-8063-5C61-477CF0867CE8}"/>
              </a:ext>
            </a:extLst>
          </p:cNvPr>
          <p:cNvSpPr/>
          <p:nvPr/>
        </p:nvSpPr>
        <p:spPr>
          <a:xfrm rot="2007478">
            <a:off x="2398430" y="1600008"/>
            <a:ext cx="2982651" cy="46603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7E3656-24D5-0247-46AC-EEB4933F6ACA}"/>
              </a:ext>
            </a:extLst>
          </p:cNvPr>
          <p:cNvCxnSpPr>
            <a:cxnSpLocks/>
          </p:cNvCxnSpPr>
          <p:nvPr/>
        </p:nvCxnSpPr>
        <p:spPr>
          <a:xfrm flipH="1">
            <a:off x="2975212" y="1225894"/>
            <a:ext cx="427630" cy="311754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842702-9D7A-826A-F22F-5C6067844947}"/>
              </a:ext>
            </a:extLst>
          </p:cNvPr>
          <p:cNvCxnSpPr>
            <a:cxnSpLocks/>
          </p:cNvCxnSpPr>
          <p:nvPr/>
        </p:nvCxnSpPr>
        <p:spPr>
          <a:xfrm flipH="1">
            <a:off x="3193576" y="1280485"/>
            <a:ext cx="1348323" cy="1007790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8F1D38-E609-AF65-8A9D-A3BA4E8D7931}"/>
              </a:ext>
            </a:extLst>
          </p:cNvPr>
          <p:cNvCxnSpPr>
            <a:cxnSpLocks/>
          </p:cNvCxnSpPr>
          <p:nvPr/>
        </p:nvCxnSpPr>
        <p:spPr>
          <a:xfrm flipH="1">
            <a:off x="3775881" y="1687596"/>
            <a:ext cx="839337" cy="655270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61D465B-F4AC-794D-BBA4-083ADF10E7E7}"/>
              </a:ext>
            </a:extLst>
          </p:cNvPr>
          <p:cNvSpPr/>
          <p:nvPr/>
        </p:nvSpPr>
        <p:spPr>
          <a:xfrm>
            <a:off x="3262069" y="3763254"/>
            <a:ext cx="332096" cy="33664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E0A5A6-1CB4-9767-8AB0-09C064797C27}"/>
              </a:ext>
            </a:extLst>
          </p:cNvPr>
          <p:cNvSpPr/>
          <p:nvPr/>
        </p:nvSpPr>
        <p:spPr>
          <a:xfrm>
            <a:off x="3263554" y="4131427"/>
            <a:ext cx="332096" cy="336645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275DE1-F486-18C1-BEC5-F8CA5D06AEA7}"/>
              </a:ext>
            </a:extLst>
          </p:cNvPr>
          <p:cNvSpPr/>
          <p:nvPr/>
        </p:nvSpPr>
        <p:spPr>
          <a:xfrm>
            <a:off x="3262069" y="4499600"/>
            <a:ext cx="332096" cy="336645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EB80C5-73AF-08EB-59C1-B27DA5282C89}"/>
              </a:ext>
            </a:extLst>
          </p:cNvPr>
          <p:cNvSpPr/>
          <p:nvPr/>
        </p:nvSpPr>
        <p:spPr>
          <a:xfrm>
            <a:off x="8129203" y="3394303"/>
            <a:ext cx="332096" cy="33664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0672AE-00F9-AD15-7372-44EC2960B5AC}"/>
              </a:ext>
            </a:extLst>
          </p:cNvPr>
          <p:cNvSpPr/>
          <p:nvPr/>
        </p:nvSpPr>
        <p:spPr>
          <a:xfrm>
            <a:off x="8616882" y="3389784"/>
            <a:ext cx="332096" cy="336645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3B1ACF-A504-5CDA-FAE9-1ECEDEA932E9}"/>
              </a:ext>
            </a:extLst>
          </p:cNvPr>
          <p:cNvSpPr/>
          <p:nvPr/>
        </p:nvSpPr>
        <p:spPr>
          <a:xfrm>
            <a:off x="9193110" y="3394303"/>
            <a:ext cx="332096" cy="336645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4AB7FAF-6D6B-45CC-4EC7-157F2CA3C82A}"/>
              </a:ext>
            </a:extLst>
          </p:cNvPr>
          <p:cNvSpPr/>
          <p:nvPr/>
        </p:nvSpPr>
        <p:spPr>
          <a:xfrm rot="2007478">
            <a:off x="2973388" y="3938082"/>
            <a:ext cx="2590120" cy="3500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99CE927-BFC9-A2D3-1AFB-22B11ABC046A}"/>
              </a:ext>
            </a:extLst>
          </p:cNvPr>
          <p:cNvSpPr/>
          <p:nvPr/>
        </p:nvSpPr>
        <p:spPr>
          <a:xfrm rot="2240891">
            <a:off x="7463932" y="3983679"/>
            <a:ext cx="2353286" cy="3500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F2E366-FD1A-8382-54BE-805A08C5867F}"/>
              </a:ext>
            </a:extLst>
          </p:cNvPr>
          <p:cNvSpPr txBox="1"/>
          <p:nvPr/>
        </p:nvSpPr>
        <p:spPr>
          <a:xfrm>
            <a:off x="2640609" y="6241976"/>
            <a:ext cx="548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[2 x 4] matrix                                                      [4 x 2] matrix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CBEF39-6BC2-E660-D4A4-6EC26F74C1EB}"/>
              </a:ext>
            </a:extLst>
          </p:cNvPr>
          <p:cNvCxnSpPr>
            <a:cxnSpLocks/>
          </p:cNvCxnSpPr>
          <p:nvPr/>
        </p:nvCxnSpPr>
        <p:spPr>
          <a:xfrm flipH="1">
            <a:off x="6374037" y="3253089"/>
            <a:ext cx="1224957" cy="245633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AE2950E-1AC1-09E0-5756-CC73F0168FBF}"/>
              </a:ext>
            </a:extLst>
          </p:cNvPr>
          <p:cNvCxnSpPr/>
          <p:nvPr/>
        </p:nvCxnSpPr>
        <p:spPr>
          <a:xfrm>
            <a:off x="6387419" y="3253089"/>
            <a:ext cx="23997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74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23" grpId="0" animBg="1"/>
      <p:bldP spid="30" grpId="0" animBg="1"/>
      <p:bldP spid="3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AF8ED-47BC-1637-EA7E-7909FCD61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AF92D-C13D-B5C5-9871-BCF09281A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874D54-6C4D-1ABA-039E-8BCC66901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0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904E-1201-1E7B-364C-3E959D5D4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6DC66-2503-D2A3-B3A3-61A6B6FC7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E8A7E-55EE-7214-82EE-230BE6B62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20721F-942C-4C6B-29CC-4EB5B8454211}"/>
              </a:ext>
            </a:extLst>
          </p:cNvPr>
          <p:cNvSpPr txBox="1"/>
          <p:nvPr/>
        </p:nvSpPr>
        <p:spPr>
          <a:xfrm>
            <a:off x="2308514" y="2036064"/>
            <a:ext cx="152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[n x 1] matrix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A3144-F31C-95CC-9A0D-CF6BB2087A5E}"/>
              </a:ext>
            </a:extLst>
          </p:cNvPr>
          <p:cNvSpPr txBox="1"/>
          <p:nvPr/>
        </p:nvSpPr>
        <p:spPr>
          <a:xfrm>
            <a:off x="2308514" y="4752096"/>
            <a:ext cx="152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[1 x n] matrix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E0041D2-2304-7EDC-A2E2-5785C945580C}"/>
              </a:ext>
            </a:extLst>
          </p:cNvPr>
          <p:cNvSpPr/>
          <p:nvPr/>
        </p:nvSpPr>
        <p:spPr>
          <a:xfrm rot="21332831">
            <a:off x="2520287" y="2365612"/>
            <a:ext cx="313898" cy="145781"/>
          </a:xfrm>
          <a:custGeom>
            <a:avLst/>
            <a:gdLst>
              <a:gd name="connsiteX0" fmla="*/ 0 w 313898"/>
              <a:gd name="connsiteY0" fmla="*/ 0 h 145781"/>
              <a:gd name="connsiteX1" fmla="*/ 154674 w 313898"/>
              <a:gd name="connsiteY1" fmla="*/ 145576 h 145781"/>
              <a:gd name="connsiteX2" fmla="*/ 313898 w 313898"/>
              <a:gd name="connsiteY2" fmla="*/ 27295 h 14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898" h="145781">
                <a:moveTo>
                  <a:pt x="0" y="0"/>
                </a:moveTo>
                <a:cubicBezTo>
                  <a:pt x="51179" y="70513"/>
                  <a:pt x="102358" y="141027"/>
                  <a:pt x="154674" y="145576"/>
                </a:cubicBezTo>
                <a:cubicBezTo>
                  <a:pt x="206990" y="150125"/>
                  <a:pt x="279020" y="78095"/>
                  <a:pt x="313898" y="27295"/>
                </a:cubicBezTo>
              </a:path>
            </a:pathLst>
          </a:custGeom>
          <a:noFill/>
          <a:ln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92BB068-D251-1F9B-CB5F-AEBEBEE92F66}"/>
              </a:ext>
            </a:extLst>
          </p:cNvPr>
          <p:cNvSpPr/>
          <p:nvPr/>
        </p:nvSpPr>
        <p:spPr>
          <a:xfrm rot="10506098">
            <a:off x="2525938" y="4659234"/>
            <a:ext cx="313898" cy="145781"/>
          </a:xfrm>
          <a:custGeom>
            <a:avLst/>
            <a:gdLst>
              <a:gd name="connsiteX0" fmla="*/ 0 w 313898"/>
              <a:gd name="connsiteY0" fmla="*/ 0 h 145781"/>
              <a:gd name="connsiteX1" fmla="*/ 154674 w 313898"/>
              <a:gd name="connsiteY1" fmla="*/ 145576 h 145781"/>
              <a:gd name="connsiteX2" fmla="*/ 313898 w 313898"/>
              <a:gd name="connsiteY2" fmla="*/ 27295 h 14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3898" h="145781">
                <a:moveTo>
                  <a:pt x="0" y="0"/>
                </a:moveTo>
                <a:cubicBezTo>
                  <a:pt x="51179" y="70513"/>
                  <a:pt x="102358" y="141027"/>
                  <a:pt x="154674" y="145576"/>
                </a:cubicBezTo>
                <a:cubicBezTo>
                  <a:pt x="206990" y="150125"/>
                  <a:pt x="279020" y="78095"/>
                  <a:pt x="313898" y="27295"/>
                </a:cubicBezTo>
              </a:path>
            </a:pathLst>
          </a:custGeom>
          <a:noFill/>
          <a:ln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ED30E0-3C9D-78E1-66AA-1A7F44E2E15F}"/>
              </a:ext>
            </a:extLst>
          </p:cNvPr>
          <p:cNvCxnSpPr>
            <a:cxnSpLocks/>
          </p:cNvCxnSpPr>
          <p:nvPr/>
        </p:nvCxnSpPr>
        <p:spPr>
          <a:xfrm flipH="1">
            <a:off x="1592394" y="2571553"/>
            <a:ext cx="1090493" cy="88866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CFDE66-1559-65CB-7D1C-E52474C06BDE}"/>
              </a:ext>
            </a:extLst>
          </p:cNvPr>
          <p:cNvCxnSpPr>
            <a:cxnSpLocks/>
          </p:cNvCxnSpPr>
          <p:nvPr/>
        </p:nvCxnSpPr>
        <p:spPr>
          <a:xfrm flipH="1" flipV="1">
            <a:off x="1594836" y="3885403"/>
            <a:ext cx="1084111" cy="70274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04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D196-6E89-CED4-75E5-5B72CEBBE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987AC-3EE5-8FB4-5356-1F1B7D280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2A2BD-6C20-2457-C484-1A4E5BC16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D0CEDC-8019-ACB0-F8DE-3766E25F0E87}"/>
              </a:ext>
            </a:extLst>
          </p:cNvPr>
          <p:cNvSpPr/>
          <p:nvPr/>
        </p:nvSpPr>
        <p:spPr>
          <a:xfrm>
            <a:off x="1255573" y="796669"/>
            <a:ext cx="2934290" cy="34791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3D21ED-603B-578A-395B-C285CECBFC17}"/>
              </a:ext>
            </a:extLst>
          </p:cNvPr>
          <p:cNvSpPr/>
          <p:nvPr/>
        </p:nvSpPr>
        <p:spPr>
          <a:xfrm>
            <a:off x="1776462" y="1137187"/>
            <a:ext cx="2108601" cy="34791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76E9A0-8508-2F82-571B-52A9F08F1155}"/>
              </a:ext>
            </a:extLst>
          </p:cNvPr>
          <p:cNvSpPr/>
          <p:nvPr/>
        </p:nvSpPr>
        <p:spPr>
          <a:xfrm>
            <a:off x="3552967" y="2558250"/>
            <a:ext cx="332096" cy="33664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12DEE9-3E5B-27FF-ECEA-B2A747613EAC}"/>
              </a:ext>
            </a:extLst>
          </p:cNvPr>
          <p:cNvSpPr/>
          <p:nvPr/>
        </p:nvSpPr>
        <p:spPr>
          <a:xfrm>
            <a:off x="3972067" y="2558250"/>
            <a:ext cx="332096" cy="336645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E75F85-6DB6-E287-1EFF-31FE7FFBF123}"/>
              </a:ext>
            </a:extLst>
          </p:cNvPr>
          <p:cNvSpPr/>
          <p:nvPr/>
        </p:nvSpPr>
        <p:spPr>
          <a:xfrm>
            <a:off x="4899801" y="4076519"/>
            <a:ext cx="332096" cy="336645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D0F039-C501-2382-B98F-F67D8992A9DA}"/>
              </a:ext>
            </a:extLst>
          </p:cNvPr>
          <p:cNvSpPr/>
          <p:nvPr/>
        </p:nvSpPr>
        <p:spPr>
          <a:xfrm>
            <a:off x="5573090" y="2558250"/>
            <a:ext cx="332096" cy="33664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2FFFC5-26B2-9362-EA3F-424D00CF0F06}"/>
              </a:ext>
            </a:extLst>
          </p:cNvPr>
          <p:cNvSpPr/>
          <p:nvPr/>
        </p:nvSpPr>
        <p:spPr>
          <a:xfrm>
            <a:off x="5992190" y="2558250"/>
            <a:ext cx="332096" cy="336645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35D9B8-270B-F2B0-7D8E-3F0D86B88D28}"/>
              </a:ext>
            </a:extLst>
          </p:cNvPr>
          <p:cNvSpPr/>
          <p:nvPr/>
        </p:nvSpPr>
        <p:spPr>
          <a:xfrm>
            <a:off x="6096000" y="4076518"/>
            <a:ext cx="332096" cy="336645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8D42E0-5026-70F0-09C2-85A048BCEE51}"/>
              </a:ext>
            </a:extLst>
          </p:cNvPr>
          <p:cNvSpPr/>
          <p:nvPr/>
        </p:nvSpPr>
        <p:spPr>
          <a:xfrm>
            <a:off x="7721791" y="2558249"/>
            <a:ext cx="332096" cy="33664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82D399-4DFA-E874-3835-8D2A1178E41C}"/>
              </a:ext>
            </a:extLst>
          </p:cNvPr>
          <p:cNvSpPr/>
          <p:nvPr/>
        </p:nvSpPr>
        <p:spPr>
          <a:xfrm>
            <a:off x="8253895" y="2558249"/>
            <a:ext cx="332096" cy="336645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AB912D-933F-7679-B105-42D47F6B7B56}"/>
              </a:ext>
            </a:extLst>
          </p:cNvPr>
          <p:cNvSpPr/>
          <p:nvPr/>
        </p:nvSpPr>
        <p:spPr>
          <a:xfrm>
            <a:off x="7461032" y="4076518"/>
            <a:ext cx="332096" cy="336645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172959-40CF-0BF8-587C-3AF50E4CF611}"/>
              </a:ext>
            </a:extLst>
          </p:cNvPr>
          <p:cNvSpPr txBox="1"/>
          <p:nvPr/>
        </p:nvSpPr>
        <p:spPr>
          <a:xfrm>
            <a:off x="4760561" y="5225454"/>
            <a:ext cx="3628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[2 x 3] matrix             [3 x 2] matrix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87013E-E86A-A0E0-CB88-901CB8ED26C4}"/>
              </a:ext>
            </a:extLst>
          </p:cNvPr>
          <p:cNvSpPr txBox="1"/>
          <p:nvPr/>
        </p:nvSpPr>
        <p:spPr>
          <a:xfrm>
            <a:off x="8285740" y="5654436"/>
            <a:ext cx="949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C00000"/>
                </a:solidFill>
              </a:rPr>
              <a:t>?!</a:t>
            </a:r>
          </a:p>
        </p:txBody>
      </p:sp>
    </p:spTree>
    <p:extLst>
      <p:ext uri="{BB962C8B-B14F-4D97-AF65-F5344CB8AC3E}">
        <p14:creationId xmlns:p14="http://schemas.microsoft.com/office/powerpoint/2010/main" val="373381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91A6F7-B311-8C26-D6B1-3724DA232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DD3801-81B5-133B-EF6F-74B0217E51AD}"/>
              </a:ext>
            </a:extLst>
          </p:cNvPr>
          <p:cNvSpPr txBox="1"/>
          <p:nvPr/>
        </p:nvSpPr>
        <p:spPr>
          <a:xfrm>
            <a:off x="6096000" y="2067887"/>
            <a:ext cx="257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Beckerman and Petchey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5B7701-89BA-C1DF-07AD-8B6A30127FCB}"/>
              </a:ext>
            </a:extLst>
          </p:cNvPr>
          <p:cNvSpPr txBox="1"/>
          <p:nvPr/>
        </p:nvSpPr>
        <p:spPr>
          <a:xfrm>
            <a:off x="6096000" y="4135774"/>
            <a:ext cx="89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C00000"/>
                </a:solidFill>
              </a:rPr>
              <a:t>Stahel</a:t>
            </a:r>
            <a:endParaRPr lang="en-GB" dirty="0">
              <a:solidFill>
                <a:srgbClr val="C0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7D773F-DC70-77A2-C5F1-37074FB17A66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5037589" y="2252553"/>
            <a:ext cx="1058411" cy="46967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372FA4-35A3-DB17-5822-B1496DD6EDAE}"/>
              </a:ext>
            </a:extLst>
          </p:cNvPr>
          <p:cNvCxnSpPr>
            <a:cxnSpLocks/>
          </p:cNvCxnSpPr>
          <p:nvPr/>
        </p:nvCxnSpPr>
        <p:spPr>
          <a:xfrm>
            <a:off x="4508383" y="3655772"/>
            <a:ext cx="1587617" cy="66466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59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7EB0-94C2-96D3-2B88-0CA833077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99D70-FA61-70B1-9EF7-D97D19AFA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CA91A-B4FB-B4E3-3230-7EF647ADB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1AADCD-4A9D-89A4-09CB-86374F7C81B9}"/>
              </a:ext>
            </a:extLst>
          </p:cNvPr>
          <p:cNvCxnSpPr/>
          <p:nvPr/>
        </p:nvCxnSpPr>
        <p:spPr>
          <a:xfrm>
            <a:off x="4717576" y="1690688"/>
            <a:ext cx="69603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118B3F8-E229-31D1-3647-F3C4D4D23331}"/>
              </a:ext>
            </a:extLst>
          </p:cNvPr>
          <p:cNvCxnSpPr>
            <a:cxnSpLocks/>
          </p:cNvCxnSpPr>
          <p:nvPr/>
        </p:nvCxnSpPr>
        <p:spPr>
          <a:xfrm>
            <a:off x="5040570" y="1763472"/>
            <a:ext cx="386687" cy="3792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00DEE4-D0E6-1DC7-6C8C-19621F31048E}"/>
              </a:ext>
            </a:extLst>
          </p:cNvPr>
          <p:cNvSpPr txBox="1"/>
          <p:nvPr/>
        </p:nvSpPr>
        <p:spPr>
          <a:xfrm>
            <a:off x="5427260" y="1968189"/>
            <a:ext cx="152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[1 x 1] matrix</a:t>
            </a:r>
          </a:p>
        </p:txBody>
      </p:sp>
    </p:spTree>
    <p:extLst>
      <p:ext uri="{BB962C8B-B14F-4D97-AF65-F5344CB8AC3E}">
        <p14:creationId xmlns:p14="http://schemas.microsoft.com/office/powerpoint/2010/main" val="25851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788CF-CBEB-9077-87B4-78A3C6AAD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B811-A7CD-1D87-C9C9-ADFA5359F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2C95E-013E-3434-C86C-D08BD2CD5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C2C50F-A411-8BCD-2FEC-32D6A7BEA42B}"/>
              </a:ext>
            </a:extLst>
          </p:cNvPr>
          <p:cNvSpPr/>
          <p:nvPr/>
        </p:nvSpPr>
        <p:spPr>
          <a:xfrm>
            <a:off x="1378403" y="840299"/>
            <a:ext cx="1746934" cy="34791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B318D6-F6A2-3EE8-F613-1F91E92CC13D}"/>
              </a:ext>
            </a:extLst>
          </p:cNvPr>
          <p:cNvSpPr/>
          <p:nvPr/>
        </p:nvSpPr>
        <p:spPr>
          <a:xfrm>
            <a:off x="3195829" y="1168197"/>
            <a:ext cx="5943621" cy="34791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3F786-E910-2D9F-0529-72B29D810F65}"/>
              </a:ext>
            </a:extLst>
          </p:cNvPr>
          <p:cNvSpPr txBox="1"/>
          <p:nvPr/>
        </p:nvSpPr>
        <p:spPr>
          <a:xfrm>
            <a:off x="1899080" y="3631962"/>
            <a:ext cx="3628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 [</a:t>
            </a:r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3</a:t>
            </a:r>
            <a:r>
              <a:rPr lang="en-GB" dirty="0">
                <a:solidFill>
                  <a:srgbClr val="C00000"/>
                </a:solidFill>
              </a:rPr>
              <a:t> x </a:t>
            </a:r>
            <a:r>
              <a:rPr lang="en-GB" dirty="0">
                <a:solidFill>
                  <a:srgbClr val="C00000"/>
                </a:solidFill>
                <a:highlight>
                  <a:srgbClr val="00FF00"/>
                </a:highlight>
              </a:rPr>
              <a:t>2</a:t>
            </a:r>
            <a:r>
              <a:rPr lang="en-GB" dirty="0">
                <a:solidFill>
                  <a:srgbClr val="C00000"/>
                </a:solidFill>
              </a:rPr>
              <a:t>] matrix          [</a:t>
            </a:r>
            <a:r>
              <a:rPr lang="en-GB" dirty="0">
                <a:solidFill>
                  <a:srgbClr val="C00000"/>
                </a:solidFill>
                <a:highlight>
                  <a:srgbClr val="00FF00"/>
                </a:highlight>
              </a:rPr>
              <a:t>2</a:t>
            </a:r>
            <a:r>
              <a:rPr lang="en-GB" dirty="0">
                <a:solidFill>
                  <a:srgbClr val="C00000"/>
                </a:solidFill>
              </a:rPr>
              <a:t> x </a:t>
            </a:r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2</a:t>
            </a:r>
            <a:r>
              <a:rPr lang="en-GB" dirty="0">
                <a:solidFill>
                  <a:srgbClr val="C00000"/>
                </a:solidFill>
              </a:rPr>
              <a:t>]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DBD3EA-C3B4-35CF-1111-12558B5E6838}"/>
              </a:ext>
            </a:extLst>
          </p:cNvPr>
          <p:cNvSpPr txBox="1"/>
          <p:nvPr/>
        </p:nvSpPr>
        <p:spPr>
          <a:xfrm>
            <a:off x="6036626" y="4739705"/>
            <a:ext cx="3628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[</a:t>
            </a:r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3</a:t>
            </a:r>
            <a:r>
              <a:rPr lang="en-GB" dirty="0">
                <a:solidFill>
                  <a:srgbClr val="C00000"/>
                </a:solidFill>
              </a:rPr>
              <a:t> x </a:t>
            </a:r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2</a:t>
            </a:r>
            <a:r>
              <a:rPr lang="en-GB" dirty="0">
                <a:solidFill>
                  <a:srgbClr val="C00000"/>
                </a:solidFill>
              </a:rPr>
              <a:t>] matrix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F51E120E-3A9A-0B86-C98D-C8EF83D99846}"/>
              </a:ext>
            </a:extLst>
          </p:cNvPr>
          <p:cNvSpPr/>
          <p:nvPr/>
        </p:nvSpPr>
        <p:spPr>
          <a:xfrm rot="16200000">
            <a:off x="3099659" y="3445402"/>
            <a:ext cx="163200" cy="1389410"/>
          </a:xfrm>
          <a:prstGeom prst="lef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9CAD3A-EC18-CCC4-C15C-902FD3881BD8}"/>
              </a:ext>
            </a:extLst>
          </p:cNvPr>
          <p:cNvSpPr txBox="1"/>
          <p:nvPr/>
        </p:nvSpPr>
        <p:spPr>
          <a:xfrm>
            <a:off x="2228168" y="4156092"/>
            <a:ext cx="193532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Have to be equal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D498806-8F9F-C7E1-6D4B-0C5DF3352B4D}"/>
              </a:ext>
            </a:extLst>
          </p:cNvPr>
          <p:cNvSpPr/>
          <p:nvPr/>
        </p:nvSpPr>
        <p:spPr>
          <a:xfrm>
            <a:off x="2228168" y="2348618"/>
            <a:ext cx="967661" cy="3263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3FCDA9-51C5-4C8B-3F1E-51E878FE1B7E}"/>
              </a:ext>
            </a:extLst>
          </p:cNvPr>
          <p:cNvSpPr/>
          <p:nvPr/>
        </p:nvSpPr>
        <p:spPr>
          <a:xfrm>
            <a:off x="6307153" y="2348617"/>
            <a:ext cx="1676787" cy="3263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2C59C5-E979-5B54-6776-312D249166EB}"/>
              </a:ext>
            </a:extLst>
          </p:cNvPr>
          <p:cNvSpPr/>
          <p:nvPr/>
        </p:nvSpPr>
        <p:spPr>
          <a:xfrm rot="5400000">
            <a:off x="3536497" y="2664966"/>
            <a:ext cx="967661" cy="45734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A3C31A-A595-216F-2D60-89A670FE8560}"/>
              </a:ext>
            </a:extLst>
          </p:cNvPr>
          <p:cNvSpPr/>
          <p:nvPr/>
        </p:nvSpPr>
        <p:spPr>
          <a:xfrm>
            <a:off x="2213598" y="3062866"/>
            <a:ext cx="967661" cy="32634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559A58-04E9-697A-E014-BADF9590A0DF}"/>
              </a:ext>
            </a:extLst>
          </p:cNvPr>
          <p:cNvSpPr/>
          <p:nvPr/>
        </p:nvSpPr>
        <p:spPr>
          <a:xfrm>
            <a:off x="8172349" y="3062866"/>
            <a:ext cx="1913347" cy="32634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CD49E41-2D38-2D0F-577E-1CC05D87D61E}"/>
              </a:ext>
            </a:extLst>
          </p:cNvPr>
          <p:cNvSpPr/>
          <p:nvPr/>
        </p:nvSpPr>
        <p:spPr>
          <a:xfrm rot="5400000">
            <a:off x="4060872" y="2656670"/>
            <a:ext cx="967661" cy="50041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5EBD5F-1A2C-C6C9-3CDF-233A0FE117E5}"/>
              </a:ext>
            </a:extLst>
          </p:cNvPr>
          <p:cNvSpPr/>
          <p:nvPr/>
        </p:nvSpPr>
        <p:spPr>
          <a:xfrm>
            <a:off x="6073019" y="3574943"/>
            <a:ext cx="691720" cy="3263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D4DCA11-DFB2-5AB7-A9E7-E61678DE5D1D}"/>
              </a:ext>
            </a:extLst>
          </p:cNvPr>
          <p:cNvSpPr/>
          <p:nvPr/>
        </p:nvSpPr>
        <p:spPr>
          <a:xfrm>
            <a:off x="6737057" y="4300107"/>
            <a:ext cx="646379" cy="32634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77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8" grpId="0"/>
      <p:bldP spid="9" grpId="0" animBg="1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B61DB-ABED-2249-9AC5-E2C06EFB1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708C5-2226-D5CD-C23A-6008040C0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C73BB-0BA4-E0B9-1B60-68C8B2D84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08C417-1C7E-7B4C-794D-CF04678720C6}"/>
              </a:ext>
            </a:extLst>
          </p:cNvPr>
          <p:cNvSpPr/>
          <p:nvPr/>
        </p:nvSpPr>
        <p:spPr>
          <a:xfrm>
            <a:off x="3430115" y="896752"/>
            <a:ext cx="6632833" cy="34791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A27746-3840-1E15-2451-6A75B19AB028}"/>
              </a:ext>
            </a:extLst>
          </p:cNvPr>
          <p:cNvSpPr txBox="1"/>
          <p:nvPr/>
        </p:nvSpPr>
        <p:spPr>
          <a:xfrm>
            <a:off x="420081" y="1244671"/>
            <a:ext cx="949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C00000"/>
                </a:solidFill>
              </a:rPr>
              <a:t>!!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5F172B-AABE-15E2-3D93-2E31B00E6D48}"/>
              </a:ext>
            </a:extLst>
          </p:cNvPr>
          <p:cNvCxnSpPr>
            <a:cxnSpLocks/>
          </p:cNvCxnSpPr>
          <p:nvPr/>
        </p:nvCxnSpPr>
        <p:spPr>
          <a:xfrm>
            <a:off x="8602639" y="2242782"/>
            <a:ext cx="127834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5AF5D5-2745-C92F-F57C-FA1363354A29}"/>
              </a:ext>
            </a:extLst>
          </p:cNvPr>
          <p:cNvCxnSpPr>
            <a:cxnSpLocks/>
          </p:cNvCxnSpPr>
          <p:nvPr/>
        </p:nvCxnSpPr>
        <p:spPr>
          <a:xfrm>
            <a:off x="9157648" y="2297373"/>
            <a:ext cx="905300" cy="202214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5467A59-8329-CC1F-8BC8-C13BE7B8C9E4}"/>
              </a:ext>
            </a:extLst>
          </p:cNvPr>
          <p:cNvSpPr txBox="1"/>
          <p:nvPr/>
        </p:nvSpPr>
        <p:spPr>
          <a:xfrm>
            <a:off x="8397924" y="4319517"/>
            <a:ext cx="37212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Because the dimensions are off:</a:t>
            </a:r>
          </a:p>
          <a:p>
            <a:endParaRPr lang="en-GB" dirty="0">
              <a:solidFill>
                <a:srgbClr val="C00000"/>
              </a:solidFill>
            </a:endParaRPr>
          </a:p>
          <a:p>
            <a:r>
              <a:rPr lang="en-GB" dirty="0">
                <a:solidFill>
                  <a:srgbClr val="C00000"/>
                </a:solidFill>
              </a:rPr>
              <a:t>     [3 x </a:t>
            </a:r>
            <a:r>
              <a:rPr lang="en-GB" dirty="0">
                <a:solidFill>
                  <a:srgbClr val="C00000"/>
                </a:solidFill>
                <a:highlight>
                  <a:srgbClr val="00FF00"/>
                </a:highlight>
              </a:rPr>
              <a:t>2</a:t>
            </a:r>
            <a:r>
              <a:rPr lang="en-GB" dirty="0">
                <a:solidFill>
                  <a:srgbClr val="C00000"/>
                </a:solidFill>
              </a:rPr>
              <a:t>] matrix  •  [</a:t>
            </a:r>
            <a:r>
              <a:rPr lang="en-GB" dirty="0">
                <a:solidFill>
                  <a:srgbClr val="C00000"/>
                </a:solidFill>
                <a:highlight>
                  <a:srgbClr val="00FF00"/>
                </a:highlight>
              </a:rPr>
              <a:t>2</a:t>
            </a:r>
            <a:r>
              <a:rPr lang="en-GB" dirty="0">
                <a:solidFill>
                  <a:srgbClr val="C00000"/>
                </a:solidFill>
              </a:rPr>
              <a:t> x 2] matrix</a:t>
            </a:r>
          </a:p>
          <a:p>
            <a:r>
              <a:rPr lang="en-GB" dirty="0">
                <a:solidFill>
                  <a:srgbClr val="C00000"/>
                </a:solidFill>
              </a:rPr>
              <a:t>                                 vs.</a:t>
            </a:r>
          </a:p>
          <a:p>
            <a:r>
              <a:rPr lang="en-GB" dirty="0">
                <a:solidFill>
                  <a:srgbClr val="C00000"/>
                </a:solidFill>
              </a:rPr>
              <a:t>     [2 x </a:t>
            </a:r>
            <a:r>
              <a:rPr lang="en-GB" dirty="0">
                <a:solidFill>
                  <a:srgbClr val="C00000"/>
                </a:solidFill>
                <a:highlight>
                  <a:srgbClr val="FF0000"/>
                </a:highlight>
              </a:rPr>
              <a:t>2</a:t>
            </a:r>
            <a:r>
              <a:rPr lang="en-GB" dirty="0">
                <a:solidFill>
                  <a:srgbClr val="C00000"/>
                </a:solidFill>
              </a:rPr>
              <a:t>] matrix  •  [</a:t>
            </a:r>
            <a:r>
              <a:rPr lang="en-GB" dirty="0">
                <a:solidFill>
                  <a:srgbClr val="C00000"/>
                </a:solidFill>
                <a:highlight>
                  <a:srgbClr val="FF0000"/>
                </a:highlight>
              </a:rPr>
              <a:t>3</a:t>
            </a:r>
            <a:r>
              <a:rPr lang="en-GB" dirty="0">
                <a:solidFill>
                  <a:srgbClr val="C00000"/>
                </a:solidFill>
              </a:rPr>
              <a:t> x 2] matrix</a:t>
            </a:r>
          </a:p>
          <a:p>
            <a:endParaRPr lang="en-GB" dirty="0">
              <a:solidFill>
                <a:srgbClr val="C00000"/>
              </a:solidFill>
            </a:endParaRPr>
          </a:p>
          <a:p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72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5F32CD-1FE7-88CD-6B7B-B8B7D6AC5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8B3007-CE56-907E-CB71-0AEA819D6056}"/>
                  </a:ext>
                </a:extLst>
              </p:cNvPr>
              <p:cNvSpPr txBox="1"/>
              <p:nvPr/>
            </p:nvSpPr>
            <p:spPr>
              <a:xfrm>
                <a:off x="4913163" y="5616473"/>
                <a:ext cx="4603865" cy="823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rgbClr val="C00000"/>
                    </a:solidFill>
                  </a:rPr>
                  <a:t>( 4  5  6) •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GB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mr>
                      <m:mr>
                        <m:e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e>
                      </m:mr>
                      <m:mr>
                        <m:e>
                          <m:r>
                            <a:rPr lang="en-GB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e>
                      </m:mr>
                    </m:m>
                  </m:oMath>
                </a14:m>
                <a:r>
                  <a:rPr lang="en-GB" dirty="0">
                    <a:solidFill>
                      <a:srgbClr val="C00000"/>
                    </a:solidFill>
                  </a:rPr>
                  <a:t>    = ( 4 · 7  +   5 · 8  +   6 · 9 ) = 122</a:t>
                </a:r>
                <a:endParaRPr lang="en-GB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8B3007-CE56-907E-CB71-0AEA819D60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163" y="5616473"/>
                <a:ext cx="4603865" cy="823880"/>
              </a:xfrm>
              <a:prstGeom prst="rect">
                <a:avLst/>
              </a:prstGeom>
              <a:blipFill>
                <a:blip r:embed="rId3"/>
                <a:stretch>
                  <a:fillRect l="-11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4646D27-052A-0F96-6507-CC01763FB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A665F-913E-8F48-FC70-D5D6FAB50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C7C59B-BE50-9F7B-F708-261E02758D82}"/>
              </a:ext>
            </a:extLst>
          </p:cNvPr>
          <p:cNvSpPr txBox="1"/>
          <p:nvPr/>
        </p:nvSpPr>
        <p:spPr>
          <a:xfrm>
            <a:off x="1760561" y="4112525"/>
            <a:ext cx="7046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column vector    •       row vector</a:t>
            </a:r>
          </a:p>
          <a:p>
            <a:r>
              <a:rPr lang="en-GB" dirty="0">
                <a:solidFill>
                  <a:srgbClr val="C00000"/>
                </a:solidFill>
              </a:rPr>
              <a:t>          [</a:t>
            </a:r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n</a:t>
            </a:r>
            <a:r>
              <a:rPr lang="en-GB" dirty="0">
                <a:solidFill>
                  <a:srgbClr val="C00000"/>
                </a:solidFill>
              </a:rPr>
              <a:t> x </a:t>
            </a:r>
            <a:r>
              <a:rPr lang="en-GB" dirty="0">
                <a:solidFill>
                  <a:srgbClr val="C00000"/>
                </a:solidFill>
                <a:highlight>
                  <a:srgbClr val="00FF00"/>
                </a:highlight>
              </a:rPr>
              <a:t>1</a:t>
            </a:r>
            <a:r>
              <a:rPr lang="en-GB" dirty="0">
                <a:solidFill>
                  <a:srgbClr val="C00000"/>
                </a:solidFill>
              </a:rPr>
              <a:t>]            •          [</a:t>
            </a:r>
            <a:r>
              <a:rPr lang="en-GB" dirty="0">
                <a:solidFill>
                  <a:srgbClr val="C00000"/>
                </a:solidFill>
                <a:highlight>
                  <a:srgbClr val="00FF00"/>
                </a:highlight>
              </a:rPr>
              <a:t>1</a:t>
            </a:r>
            <a:r>
              <a:rPr lang="en-GB" dirty="0">
                <a:solidFill>
                  <a:srgbClr val="C00000"/>
                </a:solidFill>
              </a:rPr>
              <a:t> x </a:t>
            </a:r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m</a:t>
            </a:r>
            <a:r>
              <a:rPr lang="en-GB" dirty="0">
                <a:solidFill>
                  <a:srgbClr val="C00000"/>
                </a:solidFill>
              </a:rPr>
              <a:t>]     =                                      [</a:t>
            </a:r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n</a:t>
            </a:r>
            <a:r>
              <a:rPr lang="en-GB" dirty="0">
                <a:solidFill>
                  <a:srgbClr val="C00000"/>
                </a:solidFill>
              </a:rPr>
              <a:t> x </a:t>
            </a:r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m</a:t>
            </a:r>
            <a:r>
              <a:rPr lang="en-GB" dirty="0">
                <a:solidFill>
                  <a:srgbClr val="C00000"/>
                </a:solidFill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410BA-8494-29D1-A7F3-F63A4806BBA7}"/>
              </a:ext>
            </a:extLst>
          </p:cNvPr>
          <p:cNvSpPr txBox="1"/>
          <p:nvPr/>
        </p:nvSpPr>
        <p:spPr>
          <a:xfrm>
            <a:off x="7542665" y="5431807"/>
            <a:ext cx="212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= scalar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00BC9-C6ED-B400-613E-6AD887290118}"/>
              </a:ext>
            </a:extLst>
          </p:cNvPr>
          <p:cNvSpPr txBox="1"/>
          <p:nvPr/>
        </p:nvSpPr>
        <p:spPr>
          <a:xfrm>
            <a:off x="491322" y="5843747"/>
            <a:ext cx="4517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 For example: [</a:t>
            </a:r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1</a:t>
            </a:r>
            <a:r>
              <a:rPr lang="en-GB" dirty="0">
                <a:solidFill>
                  <a:srgbClr val="C00000"/>
                </a:solidFill>
              </a:rPr>
              <a:t> x </a:t>
            </a:r>
            <a:r>
              <a:rPr lang="en-GB" dirty="0">
                <a:solidFill>
                  <a:srgbClr val="C00000"/>
                </a:solidFill>
                <a:highlight>
                  <a:srgbClr val="00FF00"/>
                </a:highlight>
              </a:rPr>
              <a:t>3</a:t>
            </a:r>
            <a:r>
              <a:rPr lang="en-GB" dirty="0">
                <a:solidFill>
                  <a:srgbClr val="C00000"/>
                </a:solidFill>
              </a:rPr>
              <a:t>]  •  [</a:t>
            </a:r>
            <a:r>
              <a:rPr lang="en-GB" dirty="0">
                <a:solidFill>
                  <a:srgbClr val="C00000"/>
                </a:solidFill>
                <a:highlight>
                  <a:srgbClr val="00FF00"/>
                </a:highlight>
              </a:rPr>
              <a:t>3</a:t>
            </a:r>
            <a:r>
              <a:rPr lang="en-GB" dirty="0">
                <a:solidFill>
                  <a:srgbClr val="C00000"/>
                </a:solidFill>
              </a:rPr>
              <a:t> x </a:t>
            </a:r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1</a:t>
            </a:r>
            <a:r>
              <a:rPr lang="en-GB" dirty="0">
                <a:solidFill>
                  <a:srgbClr val="C00000"/>
                </a:solidFill>
              </a:rPr>
              <a:t>]  =  [</a:t>
            </a:r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1</a:t>
            </a:r>
            <a:r>
              <a:rPr lang="en-GB" dirty="0">
                <a:solidFill>
                  <a:srgbClr val="C00000"/>
                </a:solidFill>
              </a:rPr>
              <a:t> x </a:t>
            </a:r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1</a:t>
            </a:r>
            <a:r>
              <a:rPr lang="en-GB" dirty="0">
                <a:solidFill>
                  <a:srgbClr val="C00000"/>
                </a:solidFill>
              </a:rPr>
              <a:t>]     </a:t>
            </a:r>
            <a:r>
              <a:rPr lang="en-GB" dirty="0">
                <a:solidFill>
                  <a:schemeClr val="accent1"/>
                </a:solidFill>
              </a:rPr>
              <a:t>→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03F99915-28FF-541E-8FE8-A2099E5B8C34}"/>
              </a:ext>
            </a:extLst>
          </p:cNvPr>
          <p:cNvSpPr/>
          <p:nvPr/>
        </p:nvSpPr>
        <p:spPr>
          <a:xfrm>
            <a:off x="5923111" y="5717363"/>
            <a:ext cx="45719" cy="691487"/>
          </a:xfrm>
          <a:prstGeom prst="leftBracke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23A46759-9DE3-74D2-08F8-E74E7B12F2AE}"/>
              </a:ext>
            </a:extLst>
          </p:cNvPr>
          <p:cNvSpPr/>
          <p:nvPr/>
        </p:nvSpPr>
        <p:spPr>
          <a:xfrm rot="10800000">
            <a:off x="6227910" y="5717362"/>
            <a:ext cx="45719" cy="691487"/>
          </a:xfrm>
          <a:prstGeom prst="leftBracke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5609B3C-646D-E27D-9881-86DC88F81338}"/>
              </a:ext>
            </a:extLst>
          </p:cNvPr>
          <p:cNvCxnSpPr>
            <a:cxnSpLocks/>
          </p:cNvCxnSpPr>
          <p:nvPr/>
        </p:nvCxnSpPr>
        <p:spPr>
          <a:xfrm flipH="1">
            <a:off x="2661313" y="3730388"/>
            <a:ext cx="1332932" cy="4139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FF551A-36E3-ECFD-6538-71FCB3B6A234}"/>
              </a:ext>
            </a:extLst>
          </p:cNvPr>
          <p:cNvCxnSpPr>
            <a:cxnSpLocks/>
          </p:cNvCxnSpPr>
          <p:nvPr/>
        </p:nvCxnSpPr>
        <p:spPr>
          <a:xfrm>
            <a:off x="4465097" y="3830640"/>
            <a:ext cx="0" cy="37287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0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6" grpId="0"/>
      <p:bldP spid="7" grpId="0"/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1723E-91ED-AC5D-ACDD-F77B53365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DCA8F-799E-68CF-246D-1C2E1A7A0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D6894-D122-5203-BAE8-BB3DF24C2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362703-811C-8CD2-09A3-724AB97E2A8A}"/>
              </a:ext>
            </a:extLst>
          </p:cNvPr>
          <p:cNvSpPr txBox="1"/>
          <p:nvPr/>
        </p:nvSpPr>
        <p:spPr>
          <a:xfrm>
            <a:off x="2970663" y="498257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Tip: </a:t>
            </a:r>
          </a:p>
          <a:p>
            <a:r>
              <a:rPr lang="en-GB" dirty="0">
                <a:solidFill>
                  <a:srgbClr val="C00000"/>
                </a:solidFill>
              </a:rPr>
              <a:t>      [</a:t>
            </a:r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n</a:t>
            </a:r>
            <a:r>
              <a:rPr lang="en-GB" dirty="0">
                <a:solidFill>
                  <a:srgbClr val="C00000"/>
                </a:solidFill>
              </a:rPr>
              <a:t> x </a:t>
            </a:r>
            <a:r>
              <a:rPr lang="en-GB" dirty="0">
                <a:solidFill>
                  <a:srgbClr val="C00000"/>
                </a:solidFill>
                <a:highlight>
                  <a:srgbClr val="00FF00"/>
                </a:highlight>
              </a:rPr>
              <a:t>m</a:t>
            </a:r>
            <a:r>
              <a:rPr lang="en-GB" dirty="0">
                <a:solidFill>
                  <a:srgbClr val="C00000"/>
                </a:solidFill>
              </a:rPr>
              <a:t>] • [</a:t>
            </a:r>
            <a:r>
              <a:rPr lang="en-GB" dirty="0">
                <a:solidFill>
                  <a:srgbClr val="C00000"/>
                </a:solidFill>
                <a:highlight>
                  <a:srgbClr val="00FF00"/>
                </a:highlight>
              </a:rPr>
              <a:t>m</a:t>
            </a:r>
            <a:r>
              <a:rPr lang="en-GB" dirty="0">
                <a:solidFill>
                  <a:srgbClr val="C00000"/>
                </a:solidFill>
              </a:rPr>
              <a:t> x </a:t>
            </a:r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p</a:t>
            </a:r>
            <a:r>
              <a:rPr lang="en-GB" dirty="0">
                <a:solidFill>
                  <a:srgbClr val="C00000"/>
                </a:solidFill>
              </a:rPr>
              <a:t>] = [</a:t>
            </a:r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n</a:t>
            </a:r>
            <a:r>
              <a:rPr lang="en-GB" dirty="0">
                <a:solidFill>
                  <a:srgbClr val="C00000"/>
                </a:solidFill>
              </a:rPr>
              <a:t> x </a:t>
            </a:r>
            <a:r>
              <a:rPr lang="en-GB" dirty="0">
                <a:solidFill>
                  <a:srgbClr val="C00000"/>
                </a:solidFill>
                <a:highlight>
                  <a:srgbClr val="FFFF00"/>
                </a:highlight>
              </a:rPr>
              <a:t>p</a:t>
            </a:r>
            <a:r>
              <a:rPr lang="en-GB" dirty="0">
                <a:solidFill>
                  <a:srgbClr val="C00000"/>
                </a:solidFill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BC8A8-91B9-2784-A3E7-E4133FDD04E1}"/>
              </a:ext>
            </a:extLst>
          </p:cNvPr>
          <p:cNvSpPr txBox="1"/>
          <p:nvPr/>
        </p:nvSpPr>
        <p:spPr>
          <a:xfrm>
            <a:off x="2611272" y="4162567"/>
            <a:ext cx="5004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[1 x </a:t>
            </a:r>
            <a:r>
              <a:rPr lang="en-GB" dirty="0">
                <a:solidFill>
                  <a:srgbClr val="C00000"/>
                </a:solidFill>
                <a:highlight>
                  <a:srgbClr val="FF0000"/>
                </a:highlight>
              </a:rPr>
              <a:t>4</a:t>
            </a:r>
            <a:r>
              <a:rPr lang="en-GB" dirty="0">
                <a:solidFill>
                  <a:srgbClr val="C00000"/>
                </a:solidFill>
              </a:rPr>
              <a:t>] • [</a:t>
            </a:r>
            <a:r>
              <a:rPr lang="en-GB" dirty="0">
                <a:solidFill>
                  <a:srgbClr val="C00000"/>
                </a:solidFill>
                <a:highlight>
                  <a:srgbClr val="FF0000"/>
                </a:highlight>
              </a:rPr>
              <a:t>2</a:t>
            </a:r>
            <a:r>
              <a:rPr lang="en-GB" dirty="0">
                <a:solidFill>
                  <a:srgbClr val="C00000"/>
                </a:solidFill>
              </a:rPr>
              <a:t> x 1] → not defined!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F769B5-CB99-3B24-D2CA-2E66CD0990A6}"/>
              </a:ext>
            </a:extLst>
          </p:cNvPr>
          <p:cNvSpPr txBox="1"/>
          <p:nvPr/>
        </p:nvSpPr>
        <p:spPr>
          <a:xfrm>
            <a:off x="2611272" y="4652033"/>
            <a:ext cx="2738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[4 x </a:t>
            </a:r>
            <a:r>
              <a:rPr lang="en-GB" dirty="0">
                <a:solidFill>
                  <a:srgbClr val="C00000"/>
                </a:solidFill>
                <a:highlight>
                  <a:srgbClr val="00FF00"/>
                </a:highlight>
              </a:rPr>
              <a:t>1</a:t>
            </a:r>
            <a:r>
              <a:rPr lang="en-GB" dirty="0">
                <a:solidFill>
                  <a:srgbClr val="C00000"/>
                </a:solidFill>
              </a:rPr>
              <a:t>] • [</a:t>
            </a:r>
            <a:r>
              <a:rPr lang="en-GB" dirty="0">
                <a:solidFill>
                  <a:srgbClr val="C00000"/>
                </a:solidFill>
                <a:highlight>
                  <a:srgbClr val="00FF00"/>
                </a:highlight>
              </a:rPr>
              <a:t>1</a:t>
            </a:r>
            <a:r>
              <a:rPr lang="en-GB" dirty="0">
                <a:solidFill>
                  <a:srgbClr val="C00000"/>
                </a:solidFill>
              </a:rPr>
              <a:t> x 2] → [4 x 2]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9AA13-50EB-0D75-62B5-A49DAD4F8FFF}"/>
              </a:ext>
            </a:extLst>
          </p:cNvPr>
          <p:cNvSpPr txBox="1"/>
          <p:nvPr/>
        </p:nvSpPr>
        <p:spPr>
          <a:xfrm>
            <a:off x="2611271" y="5180334"/>
            <a:ext cx="5004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[2 x </a:t>
            </a:r>
            <a:r>
              <a:rPr lang="en-GB" dirty="0">
                <a:solidFill>
                  <a:srgbClr val="C00000"/>
                </a:solidFill>
                <a:highlight>
                  <a:srgbClr val="FF0000"/>
                </a:highlight>
              </a:rPr>
              <a:t>2</a:t>
            </a:r>
            <a:r>
              <a:rPr lang="en-GB" dirty="0">
                <a:solidFill>
                  <a:srgbClr val="C00000"/>
                </a:solidFill>
              </a:rPr>
              <a:t>] • [</a:t>
            </a:r>
            <a:r>
              <a:rPr lang="en-GB" dirty="0">
                <a:solidFill>
                  <a:srgbClr val="C00000"/>
                </a:solidFill>
                <a:highlight>
                  <a:srgbClr val="FF0000"/>
                </a:highlight>
              </a:rPr>
              <a:t>1</a:t>
            </a:r>
            <a:r>
              <a:rPr lang="en-GB" dirty="0">
                <a:solidFill>
                  <a:srgbClr val="C00000"/>
                </a:solidFill>
              </a:rPr>
              <a:t> x 4] → not defined!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4D9EED-AA68-1E01-5694-7551D616FDD0}"/>
              </a:ext>
            </a:extLst>
          </p:cNvPr>
          <p:cNvSpPr txBox="1"/>
          <p:nvPr/>
        </p:nvSpPr>
        <p:spPr>
          <a:xfrm>
            <a:off x="2611271" y="5695203"/>
            <a:ext cx="2474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[2 x </a:t>
            </a:r>
            <a:r>
              <a:rPr lang="en-GB" dirty="0">
                <a:solidFill>
                  <a:srgbClr val="C00000"/>
                </a:solidFill>
                <a:highlight>
                  <a:srgbClr val="00FF00"/>
                </a:highlight>
              </a:rPr>
              <a:t>2</a:t>
            </a:r>
            <a:r>
              <a:rPr lang="en-GB" dirty="0">
                <a:solidFill>
                  <a:srgbClr val="C00000"/>
                </a:solidFill>
              </a:rPr>
              <a:t>] • [</a:t>
            </a:r>
            <a:r>
              <a:rPr lang="en-GB" dirty="0">
                <a:solidFill>
                  <a:srgbClr val="C00000"/>
                </a:solidFill>
                <a:highlight>
                  <a:srgbClr val="00FF00"/>
                </a:highlight>
              </a:rPr>
              <a:t>2</a:t>
            </a:r>
            <a:r>
              <a:rPr lang="en-GB" dirty="0">
                <a:solidFill>
                  <a:srgbClr val="C00000"/>
                </a:solidFill>
              </a:rPr>
              <a:t> x 1] → [2 x 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32D5D9-201C-58AE-C6AF-A79ECD8F5AB0}"/>
                  </a:ext>
                </a:extLst>
              </p:cNvPr>
              <p:cNvSpPr txBox="1"/>
              <p:nvPr/>
            </p:nvSpPr>
            <p:spPr>
              <a:xfrm>
                <a:off x="5753669" y="4276994"/>
                <a:ext cx="2738650" cy="1119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GB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GB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mr>
                        <m:mr>
                          <m:e>
                            <m:r>
                              <a:rPr lang="en-GB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  <m:mr>
                          <m:e>
                            <m:r>
                              <a:rPr lang="en-GB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  <m:r>
                        <m:rPr>
                          <m:nor/>
                        </m:rPr>
                        <a:rPr lang="en-GB" b="0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chemeClr val="accent1"/>
                          </a:solidFill>
                        </a:rPr>
                        <m:t>•</m:t>
                      </m:r>
                      <m:r>
                        <m:rPr>
                          <m:nor/>
                        </m:rPr>
                        <a:rPr lang="en-GB" b="0" i="0" dirty="0" smtClean="0">
                          <a:solidFill>
                            <a:schemeClr val="accent1"/>
                          </a:solidFill>
                        </a:rPr>
                        <m:t> (−2 4) =   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GB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GB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mr>
                        <m:mr>
                          <m:e>
                            <m:r>
                              <a:rPr lang="en-GB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GB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−8</m:t>
                            </m:r>
                          </m:e>
                        </m:mr>
                        <m:mr>
                          <m:e>
                            <m:r>
                              <a:rPr lang="en-GB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−6</m:t>
                            </m:r>
                          </m:e>
                          <m:e>
                            <m:r>
                              <a:rPr lang="en-GB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</m:mr>
                        <m:mr>
                          <m:e>
                            <m:r>
                              <a:rPr lang="en-GB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GB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en-GB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C32D5D9-201C-58AE-C6AF-A79ECD8F5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669" y="4276994"/>
                <a:ext cx="2738650" cy="11194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ket 10">
            <a:extLst>
              <a:ext uri="{FF2B5EF4-FFF2-40B4-BE49-F238E27FC236}">
                <a16:creationId xmlns:a16="http://schemas.microsoft.com/office/drawing/2014/main" id="{0AB43EDF-ACD6-4FC0-5A45-6FD12CEF064E}"/>
              </a:ext>
            </a:extLst>
          </p:cNvPr>
          <p:cNvSpPr/>
          <p:nvPr/>
        </p:nvSpPr>
        <p:spPr>
          <a:xfrm>
            <a:off x="5913558" y="4317245"/>
            <a:ext cx="45719" cy="1052306"/>
          </a:xfrm>
          <a:prstGeom prst="leftBracke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ED04880C-6016-5863-98F4-A78B11816DC9}"/>
              </a:ext>
            </a:extLst>
          </p:cNvPr>
          <p:cNvSpPr/>
          <p:nvPr/>
        </p:nvSpPr>
        <p:spPr>
          <a:xfrm rot="10800000">
            <a:off x="6347631" y="4317245"/>
            <a:ext cx="45719" cy="1052304"/>
          </a:xfrm>
          <a:prstGeom prst="leftBracke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E2B50F1D-371A-339C-E3BC-DE7EB3ACE737}"/>
              </a:ext>
            </a:extLst>
          </p:cNvPr>
          <p:cNvSpPr/>
          <p:nvPr/>
        </p:nvSpPr>
        <p:spPr>
          <a:xfrm>
            <a:off x="7387205" y="4317246"/>
            <a:ext cx="45719" cy="1052306"/>
          </a:xfrm>
          <a:prstGeom prst="leftBracke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A8EBA442-C424-926E-1AB4-E68D0EB45772}"/>
              </a:ext>
            </a:extLst>
          </p:cNvPr>
          <p:cNvSpPr/>
          <p:nvPr/>
        </p:nvSpPr>
        <p:spPr>
          <a:xfrm rot="10800000">
            <a:off x="8260836" y="4317246"/>
            <a:ext cx="45719" cy="1052304"/>
          </a:xfrm>
          <a:prstGeom prst="leftBracke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D18B27-4532-2957-D572-F7125F5D085E}"/>
                  </a:ext>
                </a:extLst>
              </p:cNvPr>
              <p:cNvSpPr txBox="1"/>
              <p:nvPr/>
            </p:nvSpPr>
            <p:spPr>
              <a:xfrm>
                <a:off x="4626355" y="5573347"/>
                <a:ext cx="2939290" cy="5763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GB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GB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1·−2</m:t>
                            </m:r>
                          </m:e>
                          <m:e>
                            <m:r>
                              <a:rPr lang="en-GB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0</m:t>
                            </m:r>
                            <m:r>
                              <m:rPr>
                                <m:brk m:alnAt="7"/>
                              </m:rPr>
                              <a:rPr lang="en-GB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en-GB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mr>
                        <m:mr>
                          <m:e>
                            <m:r>
                              <a:rPr lang="en-GB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m:rPr>
                                <m:brk m:alnAt="7"/>
                              </m:rPr>
                              <a:rPr lang="en-GB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en-GB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  <m:e>
                            <m:r>
                              <a:rPr lang="en-GB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   2</m:t>
                            </m:r>
                            <m:r>
                              <m:rPr>
                                <m:brk m:alnAt="7"/>
                              </m:rPr>
                              <a:rPr lang="en-GB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·</m:t>
                            </m:r>
                            <m:r>
                              <a:rPr lang="en-GB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mr>
                      </m:m>
                      <m:r>
                        <a:rPr lang="en-GB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GB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mr>
                        <m:mr>
                          <m:e>
                            <m:r>
                              <a:rPr lang="en-GB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mr>
                      </m:m>
                    </m:oMath>
                  </m:oMathPara>
                </a14:m>
                <a:endParaRPr lang="en-GB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D18B27-4532-2957-D572-F7125F5D0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355" y="5573347"/>
                <a:ext cx="2939290" cy="576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ket 16">
            <a:extLst>
              <a:ext uri="{FF2B5EF4-FFF2-40B4-BE49-F238E27FC236}">
                <a16:creationId xmlns:a16="http://schemas.microsoft.com/office/drawing/2014/main" id="{C705C8A6-A3D9-78C3-5F9B-9F2FCC159C5A}"/>
              </a:ext>
            </a:extLst>
          </p:cNvPr>
          <p:cNvSpPr/>
          <p:nvPr/>
        </p:nvSpPr>
        <p:spPr>
          <a:xfrm>
            <a:off x="4957853" y="5613955"/>
            <a:ext cx="65358" cy="552459"/>
          </a:xfrm>
          <a:prstGeom prst="leftBracke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A62D986D-C644-23A0-5419-965BB0A0431E}"/>
              </a:ext>
            </a:extLst>
          </p:cNvPr>
          <p:cNvSpPr/>
          <p:nvPr/>
        </p:nvSpPr>
        <p:spPr>
          <a:xfrm rot="10800000">
            <a:off x="6562906" y="5610853"/>
            <a:ext cx="65357" cy="552458"/>
          </a:xfrm>
          <a:prstGeom prst="leftBracke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Left Bracket 18">
            <a:extLst>
              <a:ext uri="{FF2B5EF4-FFF2-40B4-BE49-F238E27FC236}">
                <a16:creationId xmlns:a16="http://schemas.microsoft.com/office/drawing/2014/main" id="{1200484F-8AF4-0162-90E7-BDAD41DC496A}"/>
              </a:ext>
            </a:extLst>
          </p:cNvPr>
          <p:cNvSpPr/>
          <p:nvPr/>
        </p:nvSpPr>
        <p:spPr>
          <a:xfrm rot="10800000">
            <a:off x="7202076" y="5620882"/>
            <a:ext cx="65357" cy="552458"/>
          </a:xfrm>
          <a:prstGeom prst="leftBracke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7FE06113-9A76-4064-A6F3-4AF71EAE6659}"/>
              </a:ext>
            </a:extLst>
          </p:cNvPr>
          <p:cNvSpPr/>
          <p:nvPr/>
        </p:nvSpPr>
        <p:spPr>
          <a:xfrm>
            <a:off x="6838505" y="5631330"/>
            <a:ext cx="65358" cy="552459"/>
          </a:xfrm>
          <a:prstGeom prst="leftBracke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109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6" grpId="0"/>
      <p:bldP spid="17" grpId="0" animBg="1"/>
      <p:bldP spid="18" grpId="0" animBg="1"/>
      <p:bldP spid="19" grpId="0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3173-118B-3A8E-C8FA-C7E208594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E7A17-4E81-7F3F-C3BF-1CC27EFF3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59008-777A-C9DB-A2DD-289EEFC90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29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43492-8017-B97D-41EA-4569BA486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6ACF8-EFAA-CDEC-4967-84218AC25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7B790-EF51-FB8B-5DE7-1DDF97F2F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4"/>
            <a:ext cx="12192000" cy="68580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40CEDA9-98CC-57C8-618C-66D3837D4EB4}"/>
              </a:ext>
            </a:extLst>
          </p:cNvPr>
          <p:cNvSpPr/>
          <p:nvPr/>
        </p:nvSpPr>
        <p:spPr>
          <a:xfrm rot="2506783">
            <a:off x="5158874" y="3153554"/>
            <a:ext cx="2359066" cy="38668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735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6AC0-2600-C8B3-A6C1-E5DDCF91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7C544-9A7E-5884-FD99-27705649E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F6A263-D89B-01E1-9716-0D62CA5A5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61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0D2E-314A-7757-738E-343520539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9A136-A85B-8A58-9FAF-4F4C8C162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7EB06-3674-4FAC-3962-5204DCADD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877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3F7B8D-1EC8-79CE-3544-1D2A06869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5C637B-C7EE-F9C0-6812-067A48EFB516}"/>
              </a:ext>
            </a:extLst>
          </p:cNvPr>
          <p:cNvSpPr/>
          <p:nvPr/>
        </p:nvSpPr>
        <p:spPr>
          <a:xfrm>
            <a:off x="3908180" y="4122074"/>
            <a:ext cx="943967" cy="2411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5520B8-57A8-1FD9-F905-9A069E1E17F1}"/>
              </a:ext>
            </a:extLst>
          </p:cNvPr>
          <p:cNvSpPr/>
          <p:nvPr/>
        </p:nvSpPr>
        <p:spPr>
          <a:xfrm>
            <a:off x="7542663" y="1807429"/>
            <a:ext cx="3953300" cy="34791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57B823-91CE-563B-B082-EAE993730FAF}"/>
              </a:ext>
            </a:extLst>
          </p:cNvPr>
          <p:cNvSpPr/>
          <p:nvPr/>
        </p:nvSpPr>
        <p:spPr>
          <a:xfrm>
            <a:off x="696038" y="2147526"/>
            <a:ext cx="5654720" cy="34791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389C1-0DDA-E6C0-210A-523F2ABBCD75}"/>
              </a:ext>
            </a:extLst>
          </p:cNvPr>
          <p:cNvSpPr txBox="1"/>
          <p:nvPr/>
        </p:nvSpPr>
        <p:spPr>
          <a:xfrm>
            <a:off x="3844220" y="4047810"/>
            <a:ext cx="117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Intercept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8233E2-2050-B4B7-34AF-469DBC431BB4}"/>
              </a:ext>
            </a:extLst>
          </p:cNvPr>
          <p:cNvSpPr/>
          <p:nvPr/>
        </p:nvSpPr>
        <p:spPr>
          <a:xfrm>
            <a:off x="7829540" y="4705173"/>
            <a:ext cx="373297" cy="33964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0267C3-47E1-4405-678B-C5F9873794C2}"/>
              </a:ext>
            </a:extLst>
          </p:cNvPr>
          <p:cNvSpPr/>
          <p:nvPr/>
        </p:nvSpPr>
        <p:spPr>
          <a:xfrm>
            <a:off x="5058350" y="4104207"/>
            <a:ext cx="595717" cy="241111"/>
          </a:xfrm>
          <a:prstGeom prst="rect">
            <a:avLst/>
          </a:prstGeom>
          <a:solidFill>
            <a:srgbClr val="7FB7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EB74E6-B5C0-D142-5C44-6758B795F2AC}"/>
              </a:ext>
            </a:extLst>
          </p:cNvPr>
          <p:cNvSpPr/>
          <p:nvPr/>
        </p:nvSpPr>
        <p:spPr>
          <a:xfrm>
            <a:off x="5724041" y="4121445"/>
            <a:ext cx="595717" cy="241111"/>
          </a:xfrm>
          <a:prstGeom prst="rect">
            <a:avLst/>
          </a:prstGeom>
          <a:solidFill>
            <a:srgbClr val="CF95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4A86E-74FD-908E-696A-9BB986EA453F}"/>
              </a:ext>
            </a:extLst>
          </p:cNvPr>
          <p:cNvSpPr txBox="1"/>
          <p:nvPr/>
        </p:nvSpPr>
        <p:spPr>
          <a:xfrm>
            <a:off x="5039148" y="4047809"/>
            <a:ext cx="680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Var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5CC231-127F-19F6-5EF6-F71B506D3318}"/>
              </a:ext>
            </a:extLst>
          </p:cNvPr>
          <p:cNvSpPr txBox="1"/>
          <p:nvPr/>
        </p:nvSpPr>
        <p:spPr>
          <a:xfrm>
            <a:off x="5669852" y="4065047"/>
            <a:ext cx="680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Var 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70408D-CF26-E33E-FFA5-B1AD183D252B}"/>
              </a:ext>
            </a:extLst>
          </p:cNvPr>
          <p:cNvSpPr/>
          <p:nvPr/>
        </p:nvSpPr>
        <p:spPr>
          <a:xfrm>
            <a:off x="7829540" y="5070223"/>
            <a:ext cx="373297" cy="339641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270F4A-1729-9604-C841-8793C3C06D9C}"/>
              </a:ext>
            </a:extLst>
          </p:cNvPr>
          <p:cNvSpPr/>
          <p:nvPr/>
        </p:nvSpPr>
        <p:spPr>
          <a:xfrm>
            <a:off x="7829540" y="5446256"/>
            <a:ext cx="373297" cy="33964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93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  <p:bldP spid="6" grpId="0" animBg="1"/>
      <p:bldP spid="7" grpId="0"/>
      <p:bldP spid="11" grpId="0" animBg="1"/>
      <p:bldP spid="13" grpId="0" animBg="1"/>
      <p:bldP spid="16" grpId="0" animBg="1"/>
      <p:bldP spid="8" grpId="0"/>
      <p:bldP spid="9" grpId="0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44F6E-888D-5174-4D58-120968BFB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E25B9-AD8D-FF2A-39ED-23696429E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63DA0A-6007-AD76-8E8E-432E50B7C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76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3B514-7BE7-D24F-C9CA-531E94F5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0B7C4-5F26-6C3A-A8CF-1F2DE2DAB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A15E5-0F79-BE0C-1D6D-63E90531A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8B1603-ECE8-7CEA-9893-9A55CB1BF4C7}"/>
              </a:ext>
            </a:extLst>
          </p:cNvPr>
          <p:cNvSpPr txBox="1"/>
          <p:nvPr/>
        </p:nvSpPr>
        <p:spPr>
          <a:xfrm>
            <a:off x="5359021" y="3771331"/>
            <a:ext cx="551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It certainly does to me, but a little practice helps!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F0F99D-F566-ABF4-FF6D-E4AD4E4B93A2}"/>
              </a:ext>
            </a:extLst>
          </p:cNvPr>
          <p:cNvCxnSpPr>
            <a:cxnSpLocks/>
          </p:cNvCxnSpPr>
          <p:nvPr/>
        </p:nvCxnSpPr>
        <p:spPr>
          <a:xfrm>
            <a:off x="4308143" y="3475630"/>
            <a:ext cx="1050878" cy="47767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C8FE2-604E-DD3A-736B-A42D6C29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13FFB-6391-382E-8AEE-2F13544D1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32CEE-53D3-C254-0D2D-C01651E25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71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F85E-F578-3689-DCD9-6F40A0376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5291D-A5B3-8DA8-7B72-1825AB3B2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120A5-9E65-58A9-4664-286941EA9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48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2DEF8-CC07-D396-E88B-DA370E549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971F0-7C2E-0409-2594-6DB84C5F2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A1CA7-3459-EF7B-A534-D8F016394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35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87A5-6931-BD23-E7A7-CB0A765D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27F39-B65B-1353-184D-6632961CB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6ED20-91EC-4916-1714-B71B7F747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95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39810-BDC7-34E6-0CA5-D900CE37B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B5C82-C01F-117C-1829-9486357DD5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4E3640-A478-9044-0D53-6101C05DD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989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33C7A-7261-D71C-C59B-6F4C493C2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33384-489D-BAA4-0A46-68AB4EF6F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7E7B27-343E-CDDA-73E4-7AD74E4F7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374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66FAF-EC39-289A-548B-7A0B0F9DA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D3457-152C-923E-1637-4D9BDDF1D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F5D549-B761-3139-38E9-EAE51D05F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185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28A63-FB4A-5526-3BB4-439FDD72A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1E192-500C-3C30-1CA4-D252BEC00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D8FAD-91DC-6495-425A-73EC40318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67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A1C6C-8BA4-8837-4A4C-2FF53D669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A237E-BB4D-D03D-1143-6E9DD8E03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206F3-21C9-66F0-927B-50565CD55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41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C858F6-CD31-5BD8-02DE-02ACB2131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D7F86E-083D-602E-F379-C169C05FAC2E}"/>
              </a:ext>
            </a:extLst>
          </p:cNvPr>
          <p:cNvCxnSpPr>
            <a:cxnSpLocks/>
          </p:cNvCxnSpPr>
          <p:nvPr/>
        </p:nvCxnSpPr>
        <p:spPr>
          <a:xfrm flipV="1">
            <a:off x="9139766" y="5587470"/>
            <a:ext cx="0" cy="6773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E2ED542-93C2-EFBB-4325-22B209810430}"/>
              </a:ext>
            </a:extLst>
          </p:cNvPr>
          <p:cNvSpPr/>
          <p:nvPr/>
        </p:nvSpPr>
        <p:spPr>
          <a:xfrm>
            <a:off x="8669867" y="6264804"/>
            <a:ext cx="931333" cy="46619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1C65D6-687A-BAA7-3C41-9FC4EEB18715}"/>
              </a:ext>
            </a:extLst>
          </p:cNvPr>
          <p:cNvSpPr txBox="1"/>
          <p:nvPr/>
        </p:nvSpPr>
        <p:spPr>
          <a:xfrm>
            <a:off x="8144552" y="5231620"/>
            <a:ext cx="204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heteroscedasticity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8249B01-3514-02DA-DC3C-30611C9ED320}"/>
              </a:ext>
            </a:extLst>
          </p:cNvPr>
          <p:cNvGrpSpPr/>
          <p:nvPr/>
        </p:nvGrpSpPr>
        <p:grpSpPr>
          <a:xfrm>
            <a:off x="8984020" y="2220047"/>
            <a:ext cx="2695623" cy="2052153"/>
            <a:chOff x="8542432" y="3250075"/>
            <a:chExt cx="2695623" cy="205215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FBA4E92-F927-CE2C-3F80-5152E4F37213}"/>
                </a:ext>
              </a:extLst>
            </p:cNvPr>
            <p:cNvSpPr txBox="1"/>
            <p:nvPr/>
          </p:nvSpPr>
          <p:spPr>
            <a:xfrm rot="16200000">
              <a:off x="8132251" y="3879234"/>
              <a:ext cx="1189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residuals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3985EB6-70D6-B4A5-11AF-46CE0A5E0B2C}"/>
                </a:ext>
              </a:extLst>
            </p:cNvPr>
            <p:cNvGrpSpPr/>
            <p:nvPr/>
          </p:nvGrpSpPr>
          <p:grpSpPr>
            <a:xfrm>
              <a:off x="8835554" y="3250075"/>
              <a:ext cx="2402501" cy="2052153"/>
              <a:chOff x="8032666" y="3429000"/>
              <a:chExt cx="2402501" cy="2052153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EFD885C-E2FE-978C-B2D8-4D02BE8007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59233" y="3429000"/>
                <a:ext cx="0" cy="171477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E5D8955-5A80-6F8C-2A10-8B65EDF861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9233" y="5143779"/>
                <a:ext cx="217593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71C2177-00B9-6323-37BF-B0A2FEDBFF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9233" y="4286389"/>
                <a:ext cx="2175934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8CA4B71-A78A-63D9-4B8F-D7BEDF409D6E}"/>
                  </a:ext>
                </a:extLst>
              </p:cNvPr>
              <p:cNvSpPr/>
              <p:nvPr/>
            </p:nvSpPr>
            <p:spPr>
              <a:xfrm>
                <a:off x="8579271" y="4191000"/>
                <a:ext cx="45719" cy="45719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1EBF530-8F21-F6A1-D8E3-4C5D27DD4E21}"/>
                  </a:ext>
                </a:extLst>
              </p:cNvPr>
              <p:cNvSpPr/>
              <p:nvPr/>
            </p:nvSpPr>
            <p:spPr>
              <a:xfrm>
                <a:off x="8734510" y="4377970"/>
                <a:ext cx="45719" cy="45719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1CAFF26-14E8-9D05-5E22-2830CA068F8A}"/>
                  </a:ext>
                </a:extLst>
              </p:cNvPr>
              <p:cNvSpPr/>
              <p:nvPr/>
            </p:nvSpPr>
            <p:spPr>
              <a:xfrm>
                <a:off x="8869396" y="4184850"/>
                <a:ext cx="45719" cy="45719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C88A530-FC04-F933-F080-F04DEFC03A39}"/>
                  </a:ext>
                </a:extLst>
              </p:cNvPr>
              <p:cNvSpPr/>
              <p:nvPr/>
            </p:nvSpPr>
            <p:spPr>
              <a:xfrm>
                <a:off x="9135901" y="4015470"/>
                <a:ext cx="45719" cy="45719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24E62C3-F215-D00F-7AF6-6823D88AB2CE}"/>
                  </a:ext>
                </a:extLst>
              </p:cNvPr>
              <p:cNvSpPr/>
              <p:nvPr/>
            </p:nvSpPr>
            <p:spPr>
              <a:xfrm>
                <a:off x="9361808" y="3871335"/>
                <a:ext cx="45719" cy="45719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C2AF4D8-6F6F-145E-6CA6-3251FB4815BD}"/>
                  </a:ext>
                </a:extLst>
              </p:cNvPr>
              <p:cNvSpPr/>
              <p:nvPr/>
            </p:nvSpPr>
            <p:spPr>
              <a:xfrm>
                <a:off x="9446565" y="4191000"/>
                <a:ext cx="45719" cy="45719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9BA7E62-9847-9BA5-36BA-7EDC9CEACCE2}"/>
                  </a:ext>
                </a:extLst>
              </p:cNvPr>
              <p:cNvSpPr/>
              <p:nvPr/>
            </p:nvSpPr>
            <p:spPr>
              <a:xfrm>
                <a:off x="9026806" y="4495799"/>
                <a:ext cx="45719" cy="45719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0B5BA79-6EE2-122E-9528-8D10211C47CB}"/>
                  </a:ext>
                </a:extLst>
              </p:cNvPr>
              <p:cNvSpPr/>
              <p:nvPr/>
            </p:nvSpPr>
            <p:spPr>
              <a:xfrm>
                <a:off x="9317024" y="4453448"/>
                <a:ext cx="45719" cy="45719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5A73771-ACD4-5E0A-F0EA-1EBE01705B83}"/>
                  </a:ext>
                </a:extLst>
              </p:cNvPr>
              <p:cNvSpPr/>
              <p:nvPr/>
            </p:nvSpPr>
            <p:spPr>
              <a:xfrm>
                <a:off x="9886106" y="3582492"/>
                <a:ext cx="45719" cy="45719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3865BB7-7837-06E7-1E77-E771708BCBA7}"/>
                  </a:ext>
                </a:extLst>
              </p:cNvPr>
              <p:cNvSpPr/>
              <p:nvPr/>
            </p:nvSpPr>
            <p:spPr>
              <a:xfrm>
                <a:off x="9889450" y="4632749"/>
                <a:ext cx="45719" cy="45719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332D3DE-1C91-7362-C1DF-7F8AE11875A4}"/>
                  </a:ext>
                </a:extLst>
              </p:cNvPr>
              <p:cNvSpPr/>
              <p:nvPr/>
            </p:nvSpPr>
            <p:spPr>
              <a:xfrm>
                <a:off x="9552378" y="4690427"/>
                <a:ext cx="45719" cy="45719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03FC1D1-2961-549C-3D2B-4A90492B6839}"/>
                  </a:ext>
                </a:extLst>
              </p:cNvPr>
              <p:cNvSpPr/>
              <p:nvPr/>
            </p:nvSpPr>
            <p:spPr>
              <a:xfrm>
                <a:off x="9529518" y="3725960"/>
                <a:ext cx="45719" cy="45719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9A02E13-50E1-94E3-5C4D-D79397587CA0}"/>
                  </a:ext>
                </a:extLst>
              </p:cNvPr>
              <p:cNvSpPr/>
              <p:nvPr/>
            </p:nvSpPr>
            <p:spPr>
              <a:xfrm>
                <a:off x="9607242" y="4457536"/>
                <a:ext cx="45719" cy="45719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3FCD201-B4BB-ED66-CD5D-50DD583B71AB}"/>
                  </a:ext>
                </a:extLst>
              </p:cNvPr>
              <p:cNvSpPr/>
              <p:nvPr/>
            </p:nvSpPr>
            <p:spPr>
              <a:xfrm>
                <a:off x="9760659" y="3931919"/>
                <a:ext cx="45719" cy="45719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B40E113-8A4A-8581-8D6F-E94258A6D2A1}"/>
                  </a:ext>
                </a:extLst>
              </p:cNvPr>
              <p:cNvSpPr/>
              <p:nvPr/>
            </p:nvSpPr>
            <p:spPr>
              <a:xfrm>
                <a:off x="9806378" y="4803635"/>
                <a:ext cx="45719" cy="45719"/>
              </a:xfrm>
              <a:prstGeom prst="ellips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37BB85F-AFD2-6D32-0BC9-D7C7F05190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90178" y="3457868"/>
                <a:ext cx="1537187" cy="749910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FF04F64-F7B7-D646-8979-25F6F95ED2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87670" y="4366809"/>
                <a:ext cx="1467216" cy="627575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D1AA2E9-482E-451D-C5FA-9A1C3A83932A}"/>
                  </a:ext>
                </a:extLst>
              </p:cNvPr>
              <p:cNvSpPr txBox="1"/>
              <p:nvPr/>
            </p:nvSpPr>
            <p:spPr>
              <a:xfrm>
                <a:off x="8032666" y="4132500"/>
                <a:ext cx="271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</a:t>
                </a:r>
                <a:endParaRPr lang="en-GB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669B80-1191-C678-80BB-F7C8BEAA1200}"/>
                  </a:ext>
                </a:extLst>
              </p:cNvPr>
              <p:cNvSpPr txBox="1"/>
              <p:nvPr/>
            </p:nvSpPr>
            <p:spPr>
              <a:xfrm>
                <a:off x="8951491" y="5111821"/>
                <a:ext cx="7310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fitted</a:t>
                </a:r>
              </a:p>
            </p:txBody>
          </p:sp>
        </p:grp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2E5DBD8-3D69-A2A3-1415-0E1E3419DA43}"/>
              </a:ext>
            </a:extLst>
          </p:cNvPr>
          <p:cNvCxnSpPr>
            <a:cxnSpLocks/>
          </p:cNvCxnSpPr>
          <p:nvPr/>
        </p:nvCxnSpPr>
        <p:spPr>
          <a:xfrm flipV="1">
            <a:off x="9139766" y="4166096"/>
            <a:ext cx="325389" cy="11136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36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E54C34-3AD8-FE59-F7B3-80D6F302F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A36658-D810-1EB7-0442-BE3188FBCE8B}"/>
              </a:ext>
            </a:extLst>
          </p:cNvPr>
          <p:cNvSpPr txBox="1"/>
          <p:nvPr/>
        </p:nvSpPr>
        <p:spPr>
          <a:xfrm>
            <a:off x="2125132" y="2858173"/>
            <a:ext cx="21926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1"/>
                </a:solidFill>
              </a:rPr>
              <a:t>59 + 1 for the intercept= 60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BF5D07-2FD0-ABF2-C680-A10A2CAF56F3}"/>
              </a:ext>
            </a:extLst>
          </p:cNvPr>
          <p:cNvCxnSpPr/>
          <p:nvPr/>
        </p:nvCxnSpPr>
        <p:spPr>
          <a:xfrm>
            <a:off x="2116667" y="2878667"/>
            <a:ext cx="3259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6D0231-B1EA-D6BF-B38C-23A8B32A893B}"/>
              </a:ext>
            </a:extLst>
          </p:cNvPr>
          <p:cNvCxnSpPr/>
          <p:nvPr/>
        </p:nvCxnSpPr>
        <p:spPr>
          <a:xfrm flipV="1">
            <a:off x="5799667" y="1989667"/>
            <a:ext cx="0" cy="9736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44133D9-C89C-1DDF-A7E8-2C591C50DF41}"/>
              </a:ext>
            </a:extLst>
          </p:cNvPr>
          <p:cNvSpPr txBox="1"/>
          <p:nvPr/>
        </p:nvSpPr>
        <p:spPr>
          <a:xfrm>
            <a:off x="5852164" y="1924040"/>
            <a:ext cx="5812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For interpretation, read bottom-up: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C00000"/>
                </a:solidFill>
              </a:rPr>
              <a:t>If interaction is significant, don’t interpret main effects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C00000"/>
                </a:solidFill>
              </a:rPr>
              <a:t>If interaction is not significant, it can be dropped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0C63F2-0493-B5DE-EEC9-B31886F74590}"/>
              </a:ext>
            </a:extLst>
          </p:cNvPr>
          <p:cNvSpPr/>
          <p:nvPr/>
        </p:nvSpPr>
        <p:spPr>
          <a:xfrm>
            <a:off x="2243622" y="2105350"/>
            <a:ext cx="196258" cy="19625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6DDF4F-9307-CE97-C8AF-8B30728CB1FA}"/>
              </a:ext>
            </a:extLst>
          </p:cNvPr>
          <p:cNvSpPr/>
          <p:nvPr/>
        </p:nvSpPr>
        <p:spPr>
          <a:xfrm>
            <a:off x="2244370" y="2302353"/>
            <a:ext cx="196258" cy="19625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6B22321-112E-BAB7-33E0-329B8605E0F0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2341751" y="1525487"/>
            <a:ext cx="1667485" cy="579863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29F2EA7-6ACE-3719-7B6F-6D5209BABE78}"/>
              </a:ext>
            </a:extLst>
          </p:cNvPr>
          <p:cNvSpPr txBox="1"/>
          <p:nvPr/>
        </p:nvSpPr>
        <p:spPr>
          <a:xfrm>
            <a:off x="4009235" y="1210240"/>
            <a:ext cx="4607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DUENGER: 4 levels – 1 (</a:t>
            </a:r>
            <a:r>
              <a:rPr lang="en-GB" i="1" dirty="0">
                <a:solidFill>
                  <a:schemeClr val="accent1"/>
                </a:solidFill>
              </a:rPr>
              <a:t>i.e.</a:t>
            </a:r>
            <a:r>
              <a:rPr lang="en-GB" dirty="0">
                <a:solidFill>
                  <a:schemeClr val="accent1"/>
                </a:solidFill>
              </a:rPr>
              <a:t> the intercept)</a:t>
            </a:r>
          </a:p>
          <a:p>
            <a:r>
              <a:rPr lang="en-GB" dirty="0">
                <a:solidFill>
                  <a:schemeClr val="accent1"/>
                </a:solidFill>
              </a:rPr>
              <a:t>SORTE:         5 species – 1 (</a:t>
            </a:r>
            <a:r>
              <a:rPr lang="en-GB" i="1" dirty="0">
                <a:solidFill>
                  <a:schemeClr val="accent1"/>
                </a:solidFill>
              </a:rPr>
              <a:t>i.e.</a:t>
            </a:r>
            <a:r>
              <a:rPr lang="en-GB" dirty="0">
                <a:solidFill>
                  <a:schemeClr val="accent1"/>
                </a:solidFill>
              </a:rPr>
              <a:t> the intercept)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EE7BA4D-4BE5-B7FB-0421-85042D680BAD}"/>
              </a:ext>
            </a:extLst>
          </p:cNvPr>
          <p:cNvSpPr/>
          <p:nvPr/>
        </p:nvSpPr>
        <p:spPr>
          <a:xfrm>
            <a:off x="1998133" y="2192867"/>
            <a:ext cx="241300" cy="198966"/>
          </a:xfrm>
          <a:custGeom>
            <a:avLst/>
            <a:gdLst>
              <a:gd name="connsiteX0" fmla="*/ 270978 w 270978"/>
              <a:gd name="connsiteY0" fmla="*/ 0 h 198966"/>
              <a:gd name="connsiteX1" fmla="*/ 45 w 270978"/>
              <a:gd name="connsiteY1" fmla="*/ 84666 h 198966"/>
              <a:gd name="connsiteX2" fmla="*/ 254045 w 270978"/>
              <a:gd name="connsiteY2" fmla="*/ 198966 h 198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0978" h="198966">
                <a:moveTo>
                  <a:pt x="270978" y="0"/>
                </a:moveTo>
                <a:cubicBezTo>
                  <a:pt x="136922" y="25752"/>
                  <a:pt x="2867" y="51505"/>
                  <a:pt x="45" y="84666"/>
                </a:cubicBezTo>
                <a:cubicBezTo>
                  <a:pt x="-2777" y="117827"/>
                  <a:pt x="125634" y="158396"/>
                  <a:pt x="254045" y="198966"/>
                </a:cubicBezTo>
              </a:path>
            </a:pathLst>
          </a:cu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8EDDB27-BB2D-CC30-DC8C-BFA1861D98B4}"/>
              </a:ext>
            </a:extLst>
          </p:cNvPr>
          <p:cNvSpPr/>
          <p:nvPr/>
        </p:nvSpPr>
        <p:spPr>
          <a:xfrm>
            <a:off x="1976967" y="2294467"/>
            <a:ext cx="241300" cy="254000"/>
          </a:xfrm>
          <a:custGeom>
            <a:avLst/>
            <a:gdLst>
              <a:gd name="connsiteX0" fmla="*/ 0 w 241300"/>
              <a:gd name="connsiteY0" fmla="*/ 0 h 254000"/>
              <a:gd name="connsiteX1" fmla="*/ 55033 w 241300"/>
              <a:gd name="connsiteY1" fmla="*/ 169333 h 254000"/>
              <a:gd name="connsiteX2" fmla="*/ 241300 w 241300"/>
              <a:gd name="connsiteY2" fmla="*/ 254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300" h="254000">
                <a:moveTo>
                  <a:pt x="0" y="0"/>
                </a:moveTo>
                <a:cubicBezTo>
                  <a:pt x="7408" y="63500"/>
                  <a:pt x="14816" y="127000"/>
                  <a:pt x="55033" y="169333"/>
                </a:cubicBezTo>
                <a:cubicBezTo>
                  <a:pt x="95250" y="211666"/>
                  <a:pt x="168275" y="232833"/>
                  <a:pt x="241300" y="254000"/>
                </a:cubicBezTo>
              </a:path>
            </a:pathLst>
          </a:custGeom>
          <a:noFill/>
          <a:ln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D1095E-F743-CA81-BCDF-7C8E8F011D99}"/>
              </a:ext>
            </a:extLst>
          </p:cNvPr>
          <p:cNvSpPr txBox="1"/>
          <p:nvPr/>
        </p:nvSpPr>
        <p:spPr>
          <a:xfrm>
            <a:off x="3941233" y="5460997"/>
            <a:ext cx="7035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Interaction could be dropped from the model, but it seems both DUENGER and SORTE have an effect on log(ERTRAG)</a:t>
            </a:r>
          </a:p>
          <a:p>
            <a:r>
              <a:rPr lang="en-GB" dirty="0">
                <a:solidFill>
                  <a:srgbClr val="C00000"/>
                </a:solidFill>
              </a:rPr>
              <a:t>     → see summary for direction and magnitude of these effects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FE2BF2-1BAC-1CB4-51C0-A14FE01730BA}"/>
              </a:ext>
            </a:extLst>
          </p:cNvPr>
          <p:cNvCxnSpPr>
            <a:cxnSpLocks/>
          </p:cNvCxnSpPr>
          <p:nvPr/>
        </p:nvCxnSpPr>
        <p:spPr>
          <a:xfrm>
            <a:off x="2074333" y="5422900"/>
            <a:ext cx="1866900" cy="4995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58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 animBg="1"/>
      <p:bldP spid="13" grpId="0" animBg="1"/>
      <p:bldP spid="17" grpId="0"/>
      <p:bldP spid="18" grpId="0" animBg="1"/>
      <p:bldP spid="19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C6BB8-40E7-0C84-8FE5-F98CAB1C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D4D98-722E-A8D4-0E29-B076EF57C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8CE14-0A0A-A92D-661F-051194521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5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0C84C-0767-EFA1-6D69-9FCA8727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E8AAE-2631-CDA2-D6A1-00B3EE623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89314-426B-C6B7-0178-E7FAF2FC9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1DE1CD-1849-DAA1-EF06-C66E654A8031}"/>
              </a:ext>
            </a:extLst>
          </p:cNvPr>
          <p:cNvSpPr/>
          <p:nvPr/>
        </p:nvSpPr>
        <p:spPr>
          <a:xfrm>
            <a:off x="9558825" y="2497873"/>
            <a:ext cx="1794975" cy="34791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B8EE79-B158-40C3-E5BA-7A09761C572C}"/>
              </a:ext>
            </a:extLst>
          </p:cNvPr>
          <p:cNvSpPr/>
          <p:nvPr/>
        </p:nvSpPr>
        <p:spPr>
          <a:xfrm>
            <a:off x="1263061" y="2845792"/>
            <a:ext cx="6328689" cy="34791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EA6BBB-5EDF-1706-5C4D-90AE6632AA84}"/>
              </a:ext>
            </a:extLst>
          </p:cNvPr>
          <p:cNvSpPr/>
          <p:nvPr/>
        </p:nvSpPr>
        <p:spPr>
          <a:xfrm>
            <a:off x="6672890" y="3395956"/>
            <a:ext cx="4317752" cy="34791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34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8125B-ADF7-84F6-7D2A-CC427350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DAEF9-E64D-0564-B792-D4846408A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B8FEE-8DB4-F3BC-4EB2-04AB78557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0F445F-DCCB-1DD5-50BC-275AD260F2B2}"/>
              </a:ext>
            </a:extLst>
          </p:cNvPr>
          <p:cNvSpPr txBox="1"/>
          <p:nvPr/>
        </p:nvSpPr>
        <p:spPr>
          <a:xfrm>
            <a:off x="3755729" y="1257858"/>
            <a:ext cx="1083898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intercept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10E739-0A66-F078-A2B6-87BC74F17771}"/>
              </a:ext>
            </a:extLst>
          </p:cNvPr>
          <p:cNvCxnSpPr>
            <a:cxnSpLocks/>
          </p:cNvCxnSpPr>
          <p:nvPr/>
        </p:nvCxnSpPr>
        <p:spPr>
          <a:xfrm>
            <a:off x="4302140" y="1637000"/>
            <a:ext cx="0" cy="4951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3A19ECE-8A59-A623-B607-5597E37CB6C3}"/>
              </a:ext>
            </a:extLst>
          </p:cNvPr>
          <p:cNvSpPr/>
          <p:nvPr/>
        </p:nvSpPr>
        <p:spPr>
          <a:xfrm>
            <a:off x="8158232" y="4299911"/>
            <a:ext cx="1048215" cy="46389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58A254B-DFCD-65E8-7F99-8664025B076C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5334743" y="2558089"/>
            <a:ext cx="3347597" cy="17418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7EA326-B5C0-2251-4154-4860991E745A}"/>
              </a:ext>
            </a:extLst>
          </p:cNvPr>
          <p:cNvCxnSpPr>
            <a:cxnSpLocks/>
          </p:cNvCxnSpPr>
          <p:nvPr/>
        </p:nvCxnSpPr>
        <p:spPr>
          <a:xfrm>
            <a:off x="4763801" y="2055813"/>
            <a:ext cx="521877" cy="47392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6C8F92B-65F6-9900-E1CD-17369336138B}"/>
              </a:ext>
            </a:extLst>
          </p:cNvPr>
          <p:cNvCxnSpPr>
            <a:cxnSpLocks/>
          </p:cNvCxnSpPr>
          <p:nvPr/>
        </p:nvCxnSpPr>
        <p:spPr>
          <a:xfrm flipV="1">
            <a:off x="4763801" y="2091969"/>
            <a:ext cx="521877" cy="43776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1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795</Words>
  <Application>Microsoft Office PowerPoint</Application>
  <PresentationFormat>Widescreen</PresentationFormat>
  <Paragraphs>101</Paragraphs>
  <Slides>49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 P. Willems</dc:creator>
  <cp:lastModifiedBy>Erik P. Willems</cp:lastModifiedBy>
  <cp:revision>10</cp:revision>
  <cp:lastPrinted>2024-04-08T13:04:56Z</cp:lastPrinted>
  <dcterms:created xsi:type="dcterms:W3CDTF">2024-04-07T17:42:49Z</dcterms:created>
  <dcterms:modified xsi:type="dcterms:W3CDTF">2024-04-08T15:22:06Z</dcterms:modified>
</cp:coreProperties>
</file>